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31"/>
  </p:notesMasterIdLst>
  <p:sldIdLst>
    <p:sldId id="256" r:id="rId3"/>
    <p:sldId id="300" r:id="rId4"/>
    <p:sldId id="359" r:id="rId5"/>
    <p:sldId id="362" r:id="rId6"/>
    <p:sldId id="373" r:id="rId7"/>
    <p:sldId id="379" r:id="rId8"/>
    <p:sldId id="380" r:id="rId9"/>
    <p:sldId id="385" r:id="rId10"/>
    <p:sldId id="386" r:id="rId11"/>
    <p:sldId id="388" r:id="rId12"/>
    <p:sldId id="412" r:id="rId13"/>
    <p:sldId id="389" r:id="rId14"/>
    <p:sldId id="392" r:id="rId15"/>
    <p:sldId id="413" r:id="rId16"/>
    <p:sldId id="395" r:id="rId17"/>
    <p:sldId id="411" r:id="rId18"/>
    <p:sldId id="397" r:id="rId19"/>
    <p:sldId id="398" r:id="rId20"/>
    <p:sldId id="399" r:id="rId21"/>
    <p:sldId id="414" r:id="rId22"/>
    <p:sldId id="415" r:id="rId23"/>
    <p:sldId id="400" r:id="rId24"/>
    <p:sldId id="366" r:id="rId25"/>
    <p:sldId id="367" r:id="rId26"/>
    <p:sldId id="368" r:id="rId27"/>
    <p:sldId id="370" r:id="rId28"/>
    <p:sldId id="409" r:id="rId29"/>
    <p:sldId id="391" r:id="rId30"/>
  </p:sldIdLst>
  <p:sldSz cx="9144000" cy="6858000" type="screen4x3"/>
  <p:notesSz cx="10058400" cy="7772400"/>
  <p:custShowLst>
    <p:custShow name="Client Show Full" id="0">
      <p:sldLst/>
    </p:custShow>
    <p:custShow name="Client Brief" id="1">
      <p:sldLst/>
    </p:custShow>
    <p:custShow name="Partner Full" id="2">
      <p:sldLst/>
    </p:custShow>
    <p:custShow name="Demo" id="3">
      <p:sldLst/>
    </p:custShow>
  </p:custShowLst>
  <p:defaultTextStyle>
    <a:defPPr>
      <a:defRPr lang="en-US"/>
    </a:defPPr>
    <a:lvl1pPr marL="0" algn="l" defTabSz="366309" rtl="0" eaLnBrk="1" latinLnBrk="0" hangingPunct="1">
      <a:defRPr sz="1400" kern="1200">
        <a:solidFill>
          <a:schemeClr val="tx1"/>
        </a:solidFill>
        <a:latin typeface="+mn-lt"/>
        <a:ea typeface="+mn-ea"/>
        <a:cs typeface="+mn-cs"/>
      </a:defRPr>
    </a:lvl1pPr>
    <a:lvl2pPr marL="366309" algn="l" defTabSz="366309" rtl="0" eaLnBrk="1" latinLnBrk="0" hangingPunct="1">
      <a:defRPr sz="1400" kern="1200">
        <a:solidFill>
          <a:schemeClr val="tx1"/>
        </a:solidFill>
        <a:latin typeface="+mn-lt"/>
        <a:ea typeface="+mn-ea"/>
        <a:cs typeface="+mn-cs"/>
      </a:defRPr>
    </a:lvl2pPr>
    <a:lvl3pPr marL="732617" algn="l" defTabSz="366309" rtl="0" eaLnBrk="1" latinLnBrk="0" hangingPunct="1">
      <a:defRPr sz="1400" kern="1200">
        <a:solidFill>
          <a:schemeClr val="tx1"/>
        </a:solidFill>
        <a:latin typeface="+mn-lt"/>
        <a:ea typeface="+mn-ea"/>
        <a:cs typeface="+mn-cs"/>
      </a:defRPr>
    </a:lvl3pPr>
    <a:lvl4pPr marL="1098926" algn="l" defTabSz="366309" rtl="0" eaLnBrk="1" latinLnBrk="0" hangingPunct="1">
      <a:defRPr sz="1400" kern="1200">
        <a:solidFill>
          <a:schemeClr val="tx1"/>
        </a:solidFill>
        <a:latin typeface="+mn-lt"/>
        <a:ea typeface="+mn-ea"/>
        <a:cs typeface="+mn-cs"/>
      </a:defRPr>
    </a:lvl4pPr>
    <a:lvl5pPr marL="1465235" algn="l" defTabSz="366309" rtl="0" eaLnBrk="1" latinLnBrk="0" hangingPunct="1">
      <a:defRPr sz="1400" kern="1200">
        <a:solidFill>
          <a:schemeClr val="tx1"/>
        </a:solidFill>
        <a:latin typeface="+mn-lt"/>
        <a:ea typeface="+mn-ea"/>
        <a:cs typeface="+mn-cs"/>
      </a:defRPr>
    </a:lvl5pPr>
    <a:lvl6pPr marL="1831543" algn="l" defTabSz="366309" rtl="0" eaLnBrk="1" latinLnBrk="0" hangingPunct="1">
      <a:defRPr sz="1400" kern="1200">
        <a:solidFill>
          <a:schemeClr val="tx1"/>
        </a:solidFill>
        <a:latin typeface="+mn-lt"/>
        <a:ea typeface="+mn-ea"/>
        <a:cs typeface="+mn-cs"/>
      </a:defRPr>
    </a:lvl6pPr>
    <a:lvl7pPr marL="2197852" algn="l" defTabSz="366309" rtl="0" eaLnBrk="1" latinLnBrk="0" hangingPunct="1">
      <a:defRPr sz="1400" kern="1200">
        <a:solidFill>
          <a:schemeClr val="tx1"/>
        </a:solidFill>
        <a:latin typeface="+mn-lt"/>
        <a:ea typeface="+mn-ea"/>
        <a:cs typeface="+mn-cs"/>
      </a:defRPr>
    </a:lvl7pPr>
    <a:lvl8pPr marL="2564160" algn="l" defTabSz="366309" rtl="0" eaLnBrk="1" latinLnBrk="0" hangingPunct="1">
      <a:defRPr sz="1400" kern="1200">
        <a:solidFill>
          <a:schemeClr val="tx1"/>
        </a:solidFill>
        <a:latin typeface="+mn-lt"/>
        <a:ea typeface="+mn-ea"/>
        <a:cs typeface="+mn-cs"/>
      </a:defRPr>
    </a:lvl8pPr>
    <a:lvl9pPr marL="2930469" algn="l" defTabSz="36630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1">
          <p15:clr>
            <a:srgbClr val="A4A3A4"/>
          </p15:clr>
        </p15:guide>
        <p15:guide id="2" pos="19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elps" initials="RF" lastIdx="1" clrIdx="0">
    <p:extLst>
      <p:ext uri="{19B8F6BF-5375-455C-9EA6-DF929625EA0E}">
        <p15:presenceInfo xmlns:p15="http://schemas.microsoft.com/office/powerpoint/2012/main" userId="S::rjfelps@thirdrock.com::45db1ce9-b038-4983-8d72-11dac1b738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C"/>
    <a:srgbClr val="2D56D5"/>
    <a:srgbClr val="5D6873"/>
    <a:srgbClr val="888888"/>
    <a:srgbClr val="495662"/>
    <a:srgbClr val="A6A6F8"/>
    <a:srgbClr val="299539"/>
    <a:srgbClr val="F5892A"/>
    <a:srgbClr val="4A7EB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3333" autoAdjust="0"/>
  </p:normalViewPr>
  <p:slideViewPr>
    <p:cSldViewPr>
      <p:cViewPr varScale="1">
        <p:scale>
          <a:sx n="59" d="100"/>
          <a:sy n="59" d="100"/>
        </p:scale>
        <p:origin x="1464" y="60"/>
      </p:cViewPr>
      <p:guideLst>
        <p:guide orient="horz" pos="2541"/>
        <p:guide pos="1964"/>
      </p:guideLst>
    </p:cSldViewPr>
  </p:slideViewPr>
  <p:outlineViewPr>
    <p:cViewPr>
      <p:scale>
        <a:sx n="33" d="100"/>
        <a:sy n="33" d="100"/>
      </p:scale>
      <p:origin x="0" y="-4914"/>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107" d="100"/>
          <a:sy n="107" d="100"/>
        </p:scale>
        <p:origin x="31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CB7EADE-623C-E146-AFF0-FB62B7A33E58}" type="datetimeFigureOut">
              <a:rPr lang="en-US" smtClean="0"/>
              <a:t>9/27/2019</a:t>
            </a:fld>
            <a:endParaRPr lang="en-US"/>
          </a:p>
        </p:txBody>
      </p:sp>
      <p:sp>
        <p:nvSpPr>
          <p:cNvPr id="4" name="Slide Image Placeholder 3"/>
          <p:cNvSpPr>
            <a:spLocks noGrp="1" noRot="1" noChangeAspect="1"/>
          </p:cNvSpPr>
          <p:nvPr>
            <p:ph type="sldImg" idx="2"/>
          </p:nvPr>
        </p:nvSpPr>
        <p:spPr>
          <a:xfrm>
            <a:off x="3086100" y="582613"/>
            <a:ext cx="38862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4E3976A3-4193-DA48-A537-55733BDB84A7}" type="slidenum">
              <a:rPr lang="en-US" smtClean="0"/>
              <a:t>‹#›</a:t>
            </a:fld>
            <a:endParaRPr lang="en-US"/>
          </a:p>
        </p:txBody>
      </p:sp>
    </p:spTree>
    <p:extLst>
      <p:ext uri="{BB962C8B-B14F-4D97-AF65-F5344CB8AC3E}">
        <p14:creationId xmlns:p14="http://schemas.microsoft.com/office/powerpoint/2010/main" val="4114855996"/>
      </p:ext>
    </p:extLst>
  </p:cSld>
  <p:clrMap bg1="lt1" tx1="dk1" bg2="lt2" tx2="dk2" accent1="accent1" accent2="accent2" accent3="accent3" accent4="accent4" accent5="accent5" accent6="accent6" hlink="hlink" folHlink="folHlink"/>
  <p:notesStyle>
    <a:lvl1pPr marL="0" algn="l" defTabSz="366309" rtl="0" eaLnBrk="1" latinLnBrk="0" hangingPunct="1">
      <a:defRPr sz="1000" kern="1200">
        <a:solidFill>
          <a:schemeClr val="tx1"/>
        </a:solidFill>
        <a:latin typeface="+mn-lt"/>
        <a:ea typeface="+mn-ea"/>
        <a:cs typeface="+mn-cs"/>
      </a:defRPr>
    </a:lvl1pPr>
    <a:lvl2pPr marL="366309" algn="l" defTabSz="366309" rtl="0" eaLnBrk="1" latinLnBrk="0" hangingPunct="1">
      <a:defRPr sz="1000" kern="1200">
        <a:solidFill>
          <a:schemeClr val="tx1"/>
        </a:solidFill>
        <a:latin typeface="+mn-lt"/>
        <a:ea typeface="+mn-ea"/>
        <a:cs typeface="+mn-cs"/>
      </a:defRPr>
    </a:lvl2pPr>
    <a:lvl3pPr marL="732617" algn="l" defTabSz="366309" rtl="0" eaLnBrk="1" latinLnBrk="0" hangingPunct="1">
      <a:defRPr sz="1000" kern="1200">
        <a:solidFill>
          <a:schemeClr val="tx1"/>
        </a:solidFill>
        <a:latin typeface="+mn-lt"/>
        <a:ea typeface="+mn-ea"/>
        <a:cs typeface="+mn-cs"/>
      </a:defRPr>
    </a:lvl3pPr>
    <a:lvl4pPr marL="1098926" algn="l" defTabSz="366309" rtl="0" eaLnBrk="1" latinLnBrk="0" hangingPunct="1">
      <a:defRPr sz="1000" kern="1200">
        <a:solidFill>
          <a:schemeClr val="tx1"/>
        </a:solidFill>
        <a:latin typeface="+mn-lt"/>
        <a:ea typeface="+mn-ea"/>
        <a:cs typeface="+mn-cs"/>
      </a:defRPr>
    </a:lvl4pPr>
    <a:lvl5pPr marL="1465235" algn="l" defTabSz="366309" rtl="0" eaLnBrk="1" latinLnBrk="0" hangingPunct="1">
      <a:defRPr sz="1000" kern="1200">
        <a:solidFill>
          <a:schemeClr val="tx1"/>
        </a:solidFill>
        <a:latin typeface="+mn-lt"/>
        <a:ea typeface="+mn-ea"/>
        <a:cs typeface="+mn-cs"/>
      </a:defRPr>
    </a:lvl5pPr>
    <a:lvl6pPr marL="1831543" algn="l" defTabSz="366309" rtl="0" eaLnBrk="1" latinLnBrk="0" hangingPunct="1">
      <a:defRPr sz="1000" kern="1200">
        <a:solidFill>
          <a:schemeClr val="tx1"/>
        </a:solidFill>
        <a:latin typeface="+mn-lt"/>
        <a:ea typeface="+mn-ea"/>
        <a:cs typeface="+mn-cs"/>
      </a:defRPr>
    </a:lvl6pPr>
    <a:lvl7pPr marL="2197852" algn="l" defTabSz="366309" rtl="0" eaLnBrk="1" latinLnBrk="0" hangingPunct="1">
      <a:defRPr sz="1000" kern="1200">
        <a:solidFill>
          <a:schemeClr val="tx1"/>
        </a:solidFill>
        <a:latin typeface="+mn-lt"/>
        <a:ea typeface="+mn-ea"/>
        <a:cs typeface="+mn-cs"/>
      </a:defRPr>
    </a:lvl7pPr>
    <a:lvl8pPr marL="2564160" algn="l" defTabSz="366309" rtl="0" eaLnBrk="1" latinLnBrk="0" hangingPunct="1">
      <a:defRPr sz="1000" kern="1200">
        <a:solidFill>
          <a:schemeClr val="tx1"/>
        </a:solidFill>
        <a:latin typeface="+mn-lt"/>
        <a:ea typeface="+mn-ea"/>
        <a:cs typeface="+mn-cs"/>
      </a:defRPr>
    </a:lvl8pPr>
    <a:lvl9pPr marL="2930469" algn="l" defTabSz="36630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Kassie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834AF6-EDC8-465C-8D96-D275D9718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9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10</a:t>
            </a:fld>
            <a:endParaRPr lang="en-US"/>
          </a:p>
        </p:txBody>
      </p:sp>
    </p:spTree>
    <p:extLst>
      <p:ext uri="{BB962C8B-B14F-4D97-AF65-F5344CB8AC3E}">
        <p14:creationId xmlns:p14="http://schemas.microsoft.com/office/powerpoint/2010/main" val="323829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11</a:t>
            </a:fld>
            <a:endParaRPr lang="en-US"/>
          </a:p>
        </p:txBody>
      </p:sp>
    </p:spTree>
    <p:extLst>
      <p:ext uri="{BB962C8B-B14F-4D97-AF65-F5344CB8AC3E}">
        <p14:creationId xmlns:p14="http://schemas.microsoft.com/office/powerpoint/2010/main" val="410122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12</a:t>
            </a:fld>
            <a:endParaRPr lang="en-US"/>
          </a:p>
        </p:txBody>
      </p:sp>
    </p:spTree>
    <p:extLst>
      <p:ext uri="{BB962C8B-B14F-4D97-AF65-F5344CB8AC3E}">
        <p14:creationId xmlns:p14="http://schemas.microsoft.com/office/powerpoint/2010/main" val="193054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6763" y="715963"/>
            <a:ext cx="3444875" cy="2582862"/>
          </a:xfrm>
        </p:spPr>
      </p:sp>
      <p:sp>
        <p:nvSpPr>
          <p:cNvPr id="3" name="Notes Placeholder 2"/>
          <p:cNvSpPr>
            <a:spLocks noGrp="1"/>
          </p:cNvSpPr>
          <p:nvPr>
            <p:ph type="body" idx="1"/>
          </p:nvPr>
        </p:nvSpPr>
        <p:spPr/>
        <p:txBody>
          <a:bodyPr/>
          <a:lstStyle/>
          <a:p>
            <a:r>
              <a:rPr lang="en-US" dirty="0"/>
              <a:t>This is what</a:t>
            </a:r>
            <a:r>
              <a:rPr lang="en-US" baseline="0" dirty="0"/>
              <a:t> malvertising looks like—just an ordinary advertisement.</a:t>
            </a:r>
            <a:endParaRPr lang="en-US" dirty="0"/>
          </a:p>
        </p:txBody>
      </p:sp>
      <p:sp>
        <p:nvSpPr>
          <p:cNvPr id="4" name="Slide Number Placeholder 3"/>
          <p:cNvSpPr>
            <a:spLocks noGrp="1"/>
          </p:cNvSpPr>
          <p:nvPr>
            <p:ph type="sldNum" sz="quarter" idx="10"/>
          </p:nvPr>
        </p:nvSpPr>
        <p:spPr/>
        <p:txBody>
          <a:bodyPr/>
          <a:lstStyle/>
          <a:p>
            <a:fld id="{26526054-4C3F-445C-8B9D-EBBE1D0EC62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4234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14</a:t>
            </a:fld>
            <a:endParaRPr lang="en-US"/>
          </a:p>
        </p:txBody>
      </p:sp>
    </p:spTree>
    <p:extLst>
      <p:ext uri="{BB962C8B-B14F-4D97-AF65-F5344CB8AC3E}">
        <p14:creationId xmlns:p14="http://schemas.microsoft.com/office/powerpoint/2010/main" val="251754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15</a:t>
            </a:fld>
            <a:endParaRPr lang="en-US"/>
          </a:p>
        </p:txBody>
      </p:sp>
    </p:spTree>
    <p:extLst>
      <p:ext uri="{BB962C8B-B14F-4D97-AF65-F5344CB8AC3E}">
        <p14:creationId xmlns:p14="http://schemas.microsoft.com/office/powerpoint/2010/main" val="308976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16</a:t>
            </a:fld>
            <a:endParaRPr lang="en-US"/>
          </a:p>
        </p:txBody>
      </p:sp>
    </p:spTree>
    <p:extLst>
      <p:ext uri="{BB962C8B-B14F-4D97-AF65-F5344CB8AC3E}">
        <p14:creationId xmlns:p14="http://schemas.microsoft.com/office/powerpoint/2010/main" val="248070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17</a:t>
            </a:fld>
            <a:endParaRPr lang="en-US"/>
          </a:p>
        </p:txBody>
      </p:sp>
    </p:spTree>
    <p:extLst>
      <p:ext uri="{BB962C8B-B14F-4D97-AF65-F5344CB8AC3E}">
        <p14:creationId xmlns:p14="http://schemas.microsoft.com/office/powerpoint/2010/main" val="883591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18</a:t>
            </a:fld>
            <a:endParaRPr lang="en-US"/>
          </a:p>
        </p:txBody>
      </p:sp>
    </p:spTree>
    <p:extLst>
      <p:ext uri="{BB962C8B-B14F-4D97-AF65-F5344CB8AC3E}">
        <p14:creationId xmlns:p14="http://schemas.microsoft.com/office/powerpoint/2010/main" val="57194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19</a:t>
            </a:fld>
            <a:endParaRPr lang="en-US"/>
          </a:p>
        </p:txBody>
      </p:sp>
    </p:spTree>
    <p:extLst>
      <p:ext uri="{BB962C8B-B14F-4D97-AF65-F5344CB8AC3E}">
        <p14:creationId xmlns:p14="http://schemas.microsoft.com/office/powerpoint/2010/main" val="244210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a:t>
            </a:r>
          </a:p>
          <a:p>
            <a:endParaRPr lang="en-US" dirty="0"/>
          </a:p>
          <a:p>
            <a:r>
              <a:rPr lang="en-US" dirty="0"/>
              <a:t>There is a Q&amp;A section available to </a:t>
            </a:r>
            <a:r>
              <a:rPr lang="en-US" dirty="0">
                <a:highlight>
                  <a:srgbClr val="FFFF00"/>
                </a:highlight>
              </a:rPr>
              <a:t>you. If you </a:t>
            </a:r>
            <a:r>
              <a:rPr lang="en-US" dirty="0"/>
              <a:t>have a question, you may type it at any time.</a:t>
            </a:r>
          </a:p>
          <a:p>
            <a:r>
              <a:rPr lang="en-US" dirty="0"/>
              <a:t>We will answer questions at the end of the presentation.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834AF6-EDC8-465C-8D96-D275D9718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09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976A3-4193-DA48-A537-55733BDB84A7}" type="slidenum">
              <a:rPr lang="en-US" smtClean="0"/>
              <a:t>20</a:t>
            </a:fld>
            <a:endParaRPr lang="en-US"/>
          </a:p>
        </p:txBody>
      </p:sp>
    </p:spTree>
    <p:extLst>
      <p:ext uri="{BB962C8B-B14F-4D97-AF65-F5344CB8AC3E}">
        <p14:creationId xmlns:p14="http://schemas.microsoft.com/office/powerpoint/2010/main" val="215305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21</a:t>
            </a:fld>
            <a:endParaRPr lang="en-US"/>
          </a:p>
        </p:txBody>
      </p:sp>
    </p:spTree>
    <p:extLst>
      <p:ext uri="{BB962C8B-B14F-4D97-AF65-F5344CB8AC3E}">
        <p14:creationId xmlns:p14="http://schemas.microsoft.com/office/powerpoint/2010/main" val="170839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22</a:t>
            </a:fld>
            <a:endParaRPr lang="en-US"/>
          </a:p>
        </p:txBody>
      </p:sp>
    </p:spTree>
    <p:extLst>
      <p:ext uri="{BB962C8B-B14F-4D97-AF65-F5344CB8AC3E}">
        <p14:creationId xmlns:p14="http://schemas.microsoft.com/office/powerpoint/2010/main" val="1641143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3DD58C-0C78-4A2B-A138-2D2AA5C8C2FB}" type="slidenum">
              <a:rPr lang="en-US" smtClean="0"/>
              <a:t>23</a:t>
            </a:fld>
            <a:endParaRPr lang="en-US" dirty="0"/>
          </a:p>
        </p:txBody>
      </p:sp>
    </p:spTree>
    <p:extLst>
      <p:ext uri="{BB962C8B-B14F-4D97-AF65-F5344CB8AC3E}">
        <p14:creationId xmlns:p14="http://schemas.microsoft.com/office/powerpoint/2010/main" val="1176463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844">
              <a:defRPr/>
            </a:pPr>
            <a:r>
              <a:rPr lang="en-US" dirty="0"/>
              <a:t>Each threat and vulnerability </a:t>
            </a:r>
            <a:r>
              <a:rPr lang="en-US" dirty="0">
                <a:highlight>
                  <a:srgbClr val="FFFF00"/>
                </a:highlight>
              </a:rPr>
              <a:t>poses</a:t>
            </a:r>
            <a:r>
              <a:rPr lang="en-US" dirty="0"/>
              <a:t> a particular level of risk</a:t>
            </a:r>
            <a:r>
              <a:rPr lang="en-US" dirty="0">
                <a:highlight>
                  <a:srgbClr val="FFFF00"/>
                </a:highlight>
              </a:rPr>
              <a:t>.</a:t>
            </a:r>
          </a:p>
          <a:p>
            <a:pPr defTabSz="896844">
              <a:defRPr/>
            </a:pPr>
            <a:endParaRPr lang="en-US" dirty="0"/>
          </a:p>
          <a:p>
            <a:pPr marL="0" lvl="2" defTabSz="896844">
              <a:defRPr/>
            </a:pPr>
            <a:r>
              <a:rPr lang="en-US" sz="1600" dirty="0"/>
              <a:t>Example:  Unauthorized visitor stealing an unsecured mobile devic</a:t>
            </a:r>
            <a:r>
              <a:rPr lang="en-US" sz="1600" dirty="0">
                <a:highlight>
                  <a:srgbClr val="FFFF00"/>
                </a:highlight>
              </a:rPr>
              <a:t>e.</a:t>
            </a:r>
          </a:p>
          <a:p>
            <a:pPr defTabSz="896844">
              <a:defRPr/>
            </a:pPr>
            <a:endParaRPr lang="en-US" dirty="0"/>
          </a:p>
          <a:p>
            <a:endParaRPr lang="en-US" dirty="0"/>
          </a:p>
        </p:txBody>
      </p:sp>
      <p:sp>
        <p:nvSpPr>
          <p:cNvPr id="4" name="Slide Number Placeholder 3"/>
          <p:cNvSpPr>
            <a:spLocks noGrp="1"/>
          </p:cNvSpPr>
          <p:nvPr>
            <p:ph type="sldNum" sz="quarter" idx="10"/>
          </p:nvPr>
        </p:nvSpPr>
        <p:spPr/>
        <p:txBody>
          <a:bodyPr/>
          <a:lstStyle/>
          <a:p>
            <a:fld id="{CD3DD58C-0C78-4A2B-A138-2D2AA5C8C2FB}" type="slidenum">
              <a:rPr lang="en-US" smtClean="0"/>
              <a:t>24</a:t>
            </a:fld>
            <a:endParaRPr lang="en-US" dirty="0"/>
          </a:p>
        </p:txBody>
      </p:sp>
    </p:spTree>
    <p:extLst>
      <p:ext uri="{BB962C8B-B14F-4D97-AF65-F5344CB8AC3E}">
        <p14:creationId xmlns:p14="http://schemas.microsoft.com/office/powerpoint/2010/main" val="248945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976A3-4193-DA48-A537-55733BDB84A7}" type="slidenum">
              <a:rPr lang="en-US" smtClean="0"/>
              <a:t>25</a:t>
            </a:fld>
            <a:endParaRPr lang="en-US"/>
          </a:p>
        </p:txBody>
      </p:sp>
    </p:spTree>
    <p:extLst>
      <p:ext uri="{BB962C8B-B14F-4D97-AF65-F5344CB8AC3E}">
        <p14:creationId xmlns:p14="http://schemas.microsoft.com/office/powerpoint/2010/main" val="1043606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26</a:t>
            </a:fld>
            <a:endParaRPr lang="en-US"/>
          </a:p>
        </p:txBody>
      </p:sp>
    </p:spTree>
    <p:extLst>
      <p:ext uri="{BB962C8B-B14F-4D97-AF65-F5344CB8AC3E}">
        <p14:creationId xmlns:p14="http://schemas.microsoft.com/office/powerpoint/2010/main" val="1426441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27</a:t>
            </a:fld>
            <a:endParaRPr lang="en-US"/>
          </a:p>
        </p:txBody>
      </p:sp>
    </p:spTree>
    <p:extLst>
      <p:ext uri="{BB962C8B-B14F-4D97-AF65-F5344CB8AC3E}">
        <p14:creationId xmlns:p14="http://schemas.microsoft.com/office/powerpoint/2010/main" val="363301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final Phishing precautions</a:t>
            </a:r>
            <a:r>
              <a:rPr lang="en-US" baseline="0" dirty="0"/>
              <a:t> and reminders that can protect you at home as well as at work.</a:t>
            </a:r>
          </a:p>
          <a:p>
            <a:r>
              <a:rPr lang="en-US" baseline="0" dirty="0"/>
              <a:t>Give an example of each</a:t>
            </a:r>
            <a:r>
              <a:rPr lang="en-US" baseline="0" dirty="0">
                <a:highlight>
                  <a:srgbClr val="FFFF00"/>
                </a:highlight>
              </a:rPr>
              <a:t>.</a:t>
            </a:r>
          </a:p>
          <a:p>
            <a:pPr marL="168158" indent="-168158">
              <a:buFontTx/>
              <a:buChar char="-"/>
            </a:pPr>
            <a:r>
              <a:rPr lang="en-US" baseline="0" dirty="0"/>
              <a:t>Attachments – these might be lab values, but they weren’t sent through secure email. Call the lab directly to verify they are the source, then remind them to always use secure email.</a:t>
            </a:r>
          </a:p>
          <a:p>
            <a:pPr marL="168158" indent="-168158">
              <a:buFontTx/>
              <a:buChar char="-"/>
            </a:pPr>
            <a:r>
              <a:rPr lang="en-US" baseline="0" dirty="0"/>
              <a:t>Calling a number in email</a:t>
            </a:r>
            <a:r>
              <a:rPr lang="en-US" baseline="0" dirty="0">
                <a:highlight>
                  <a:srgbClr val="FFFF00"/>
                </a:highlight>
              </a:rPr>
              <a:t>.</a:t>
            </a:r>
            <a:r>
              <a:rPr lang="en-US" baseline="0" dirty="0"/>
              <a:t> </a:t>
            </a:r>
          </a:p>
          <a:p>
            <a:pPr marL="168158" indent="-168158">
              <a:buFontTx/>
              <a:buChar char="-"/>
            </a:pPr>
            <a:r>
              <a:rPr lang="en-US" baseline="0" dirty="0"/>
              <a:t> </a:t>
            </a:r>
            <a:endParaRPr lang="en-US" dirty="0"/>
          </a:p>
        </p:txBody>
      </p:sp>
      <p:sp>
        <p:nvSpPr>
          <p:cNvPr id="4" name="Slide Number Placeholder 3"/>
          <p:cNvSpPr>
            <a:spLocks noGrp="1"/>
          </p:cNvSpPr>
          <p:nvPr>
            <p:ph type="sldNum" sz="quarter" idx="10"/>
          </p:nvPr>
        </p:nvSpPr>
        <p:spPr/>
        <p:txBody>
          <a:bodyPr/>
          <a:lstStyle/>
          <a:p>
            <a:fld id="{CD3DD58C-0C78-4A2B-A138-2D2AA5C8C2FB}" type="slidenum">
              <a:rPr lang="en-US" smtClean="0"/>
              <a:t>28</a:t>
            </a:fld>
            <a:endParaRPr lang="en-US" dirty="0"/>
          </a:p>
        </p:txBody>
      </p:sp>
    </p:spTree>
    <p:extLst>
      <p:ext uri="{BB962C8B-B14F-4D97-AF65-F5344CB8AC3E}">
        <p14:creationId xmlns:p14="http://schemas.microsoft.com/office/powerpoint/2010/main" val="203690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include…</a:t>
            </a:r>
          </a:p>
          <a:p>
            <a:endParaRPr lang="en-US" dirty="0"/>
          </a:p>
          <a:p>
            <a:r>
              <a:rPr lang="en-US" dirty="0"/>
              <a:t>By understanding</a:t>
            </a:r>
            <a:r>
              <a:rPr lang="en-US" baseline="0" dirty="0"/>
              <a:t> your role as the HIPAA Compliance Officer, you will: </a:t>
            </a:r>
          </a:p>
          <a:p>
            <a:pPr marL="168158" indent="-168158">
              <a:buFontTx/>
              <a:buChar char="-"/>
            </a:pPr>
            <a:r>
              <a:rPr lang="en-US" baseline="0" dirty="0">
                <a:highlight>
                  <a:srgbClr val="FFFF00"/>
                </a:highlight>
              </a:rPr>
              <a:t>i</a:t>
            </a:r>
            <a:r>
              <a:rPr lang="en-US" baseline="0" dirty="0"/>
              <a:t>ncrease your ability to protect your organization’s asset</a:t>
            </a:r>
            <a:r>
              <a:rPr lang="en-US" baseline="0" dirty="0">
                <a:highlight>
                  <a:srgbClr val="FFFF00"/>
                </a:highlight>
              </a:rPr>
              <a:t>s;</a:t>
            </a:r>
          </a:p>
          <a:p>
            <a:pPr marL="168158" indent="-168158">
              <a:buFontTx/>
              <a:buChar char="-"/>
            </a:pPr>
            <a:r>
              <a:rPr lang="en-US" baseline="0" dirty="0">
                <a:highlight>
                  <a:srgbClr val="FFFF00"/>
                </a:highlight>
              </a:rPr>
              <a:t>p</a:t>
            </a:r>
            <a:r>
              <a:rPr lang="en-US" baseline="0" dirty="0"/>
              <a:t>rotect your patients’ PHI and their identity, more generally</a:t>
            </a:r>
            <a:r>
              <a:rPr lang="en-US" baseline="0" dirty="0">
                <a:highlight>
                  <a:srgbClr val="FFFF00"/>
                </a:highlight>
              </a:rPr>
              <a:t>; and</a:t>
            </a:r>
          </a:p>
          <a:p>
            <a:pPr marL="168158" indent="-168158">
              <a:buFontTx/>
              <a:buChar char="-"/>
            </a:pPr>
            <a:r>
              <a:rPr lang="en-US" baseline="0" dirty="0">
                <a:highlight>
                  <a:srgbClr val="FFFF00"/>
                </a:highlight>
              </a:rPr>
              <a:t>m</a:t>
            </a:r>
            <a:r>
              <a:rPr lang="en-US" baseline="0" dirty="0"/>
              <a:t>inimize the prospect of costly fines for not complying with HIPAA regulation</a:t>
            </a:r>
            <a:r>
              <a:rPr lang="en-US" baseline="0" dirty="0">
                <a:highlight>
                  <a:srgbClr val="FFFF00"/>
                </a:highlight>
              </a:rPr>
              <a:t>s.</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CD3DD58C-0C78-4A2B-A138-2D2AA5C8C2FB}" type="slidenum">
              <a:rPr lang="en-US" smtClean="0"/>
              <a:t>3</a:t>
            </a:fld>
            <a:endParaRPr lang="en-US" dirty="0"/>
          </a:p>
        </p:txBody>
      </p:sp>
    </p:spTree>
    <p:extLst>
      <p:ext uri="{BB962C8B-B14F-4D97-AF65-F5344CB8AC3E}">
        <p14:creationId xmlns:p14="http://schemas.microsoft.com/office/powerpoint/2010/main" val="364623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000" b="0" i="0" kern="1200" dirty="0">
                <a:solidFill>
                  <a:schemeClr val="tx1"/>
                </a:solidFill>
                <a:effectLst/>
                <a:latin typeface="Arial Regular" charset="0"/>
                <a:ea typeface="+mn-ea"/>
                <a:cs typeface="+mn-cs"/>
              </a:rPr>
              <a:t>Just as </a:t>
            </a:r>
            <a:r>
              <a:rPr lang="en-US" sz="1000" b="0" i="0" kern="1200" dirty="0">
                <a:solidFill>
                  <a:schemeClr val="tx1"/>
                </a:solidFill>
                <a:effectLst/>
                <a:highlight>
                  <a:srgbClr val="FFFF00"/>
                </a:highlight>
                <a:latin typeface="Arial Regular" charset="0"/>
                <a:ea typeface="+mn-ea"/>
                <a:cs typeface="+mn-cs"/>
              </a:rPr>
              <a:t>health care </a:t>
            </a:r>
            <a:r>
              <a:rPr lang="en-US" sz="1000" b="0" i="0" kern="1200" dirty="0">
                <a:solidFill>
                  <a:schemeClr val="tx1"/>
                </a:solidFill>
                <a:effectLst/>
                <a:latin typeface="Arial Regular" charset="0"/>
                <a:ea typeface="+mn-ea"/>
                <a:cs typeface="+mn-cs"/>
              </a:rPr>
              <a:t>is moving from </a:t>
            </a:r>
            <a:r>
              <a:rPr lang="en-US" sz="1000" b="0" i="0" strike="sngStrike" kern="1200" dirty="0">
                <a:solidFill>
                  <a:schemeClr val="tx1"/>
                </a:solidFill>
                <a:effectLst/>
                <a:highlight>
                  <a:srgbClr val="FFFF00"/>
                </a:highlight>
                <a:latin typeface="Arial Regular" charset="0"/>
                <a:ea typeface="+mn-ea"/>
                <a:cs typeface="+mn-cs"/>
              </a:rPr>
              <a:t>thinking </a:t>
            </a:r>
            <a:r>
              <a:rPr lang="en-US" sz="1000" b="0" i="0" kern="1200" dirty="0">
                <a:solidFill>
                  <a:schemeClr val="tx1"/>
                </a:solidFill>
                <a:effectLst/>
                <a:highlight>
                  <a:srgbClr val="FFFF00"/>
                </a:highlight>
                <a:latin typeface="Arial Regular" charset="0"/>
                <a:ea typeface="+mn-ea"/>
                <a:cs typeface="+mn-cs"/>
              </a:rPr>
              <a:t> </a:t>
            </a:r>
            <a:r>
              <a:rPr lang="en-US" sz="1000" b="0" i="0" kern="1200" dirty="0">
                <a:solidFill>
                  <a:schemeClr val="tx1"/>
                </a:solidFill>
                <a:effectLst/>
                <a:latin typeface="Arial Regular" charset="0"/>
                <a:ea typeface="+mn-ea"/>
                <a:cs typeface="+mn-cs"/>
              </a:rPr>
              <a:t>episodic</a:t>
            </a:r>
            <a:r>
              <a:rPr lang="en-US" sz="1000" b="0" i="0" kern="1200" baseline="0" dirty="0">
                <a:solidFill>
                  <a:schemeClr val="tx1"/>
                </a:solidFill>
                <a:effectLst/>
                <a:latin typeface="Arial Regular" charset="0"/>
                <a:ea typeface="+mn-ea"/>
                <a:cs typeface="+mn-cs"/>
              </a:rPr>
              <a:t> care to </a:t>
            </a:r>
            <a:r>
              <a:rPr lang="en-US" dirty="0">
                <a:highlight>
                  <a:srgbClr val="FFFF00"/>
                </a:highlight>
                <a:latin typeface="Arial Regular" charset="0"/>
              </a:rPr>
              <a:t>focusing on m</a:t>
            </a:r>
            <a:r>
              <a:rPr lang="en-US" sz="1000" b="0" i="0" kern="1200" baseline="0" dirty="0">
                <a:solidFill>
                  <a:schemeClr val="tx1"/>
                </a:solidFill>
                <a:effectLst/>
                <a:latin typeface="Arial Regular" charset="0"/>
                <a:ea typeface="+mn-ea"/>
                <a:cs typeface="+mn-cs"/>
              </a:rPr>
              <a:t>ore prevention and ongoing and patien</a:t>
            </a:r>
            <a:r>
              <a:rPr lang="en-US" sz="1000" b="0" i="0" kern="1200" baseline="0" dirty="0">
                <a:solidFill>
                  <a:schemeClr val="tx1"/>
                </a:solidFill>
                <a:effectLst/>
                <a:highlight>
                  <a:srgbClr val="FFFF00"/>
                </a:highlight>
                <a:latin typeface="Arial Regular" charset="0"/>
                <a:ea typeface="+mn-ea"/>
                <a:cs typeface="+mn-cs"/>
              </a:rPr>
              <a:t>t-c</a:t>
            </a:r>
            <a:r>
              <a:rPr lang="en-US" sz="1000" b="0" i="0" kern="1200" baseline="0" dirty="0">
                <a:solidFill>
                  <a:schemeClr val="tx1"/>
                </a:solidFill>
                <a:effectLst/>
                <a:latin typeface="Arial Regular" charset="0"/>
                <a:ea typeface="+mn-ea"/>
                <a:cs typeface="+mn-cs"/>
              </a:rPr>
              <a:t>entered care</a:t>
            </a:r>
            <a:r>
              <a:rPr lang="en-US" sz="1000" b="0" i="0" kern="1200" baseline="0" dirty="0">
                <a:solidFill>
                  <a:schemeClr val="tx1"/>
                </a:solidFill>
                <a:effectLst/>
                <a:highlight>
                  <a:srgbClr val="FFFF00"/>
                </a:highlight>
                <a:latin typeface="Arial Regular" charset="0"/>
                <a:ea typeface="+mn-ea"/>
                <a:cs typeface="+mn-cs"/>
              </a:rPr>
              <a:t>, </a:t>
            </a:r>
            <a:endParaRPr lang="en-US" sz="1000" b="0" i="0" kern="1200" dirty="0">
              <a:solidFill>
                <a:schemeClr val="tx1"/>
              </a:solidFill>
              <a:effectLst/>
              <a:highlight>
                <a:srgbClr val="FFFF00"/>
              </a:highligh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Arial Regular" charset="0"/>
              </a:rPr>
              <a:t>c</a:t>
            </a:r>
            <a:r>
              <a:rPr lang="en-US" sz="1000" b="0" i="0" kern="1200" dirty="0">
                <a:solidFill>
                  <a:schemeClr val="tx1"/>
                </a:solidFill>
                <a:effectLst/>
                <a:highlight>
                  <a:srgbClr val="FFFF00"/>
                </a:highlight>
                <a:latin typeface="Arial Regular" charset="0"/>
                <a:ea typeface="+mn-ea"/>
                <a:cs typeface="+mn-cs"/>
              </a:rPr>
              <a:t>yber security </a:t>
            </a:r>
            <a:r>
              <a:rPr lang="en-US" sz="1000" b="0" i="0" kern="1200" dirty="0">
                <a:solidFill>
                  <a:schemeClr val="tx1"/>
                </a:solidFill>
                <a:effectLst/>
                <a:latin typeface="Arial Regular" charset="0"/>
                <a:ea typeface="+mn-ea"/>
                <a:cs typeface="+mn-cs"/>
              </a:rPr>
              <a:t>has to also move from “one and done” project</a:t>
            </a:r>
            <a:r>
              <a:rPr lang="en-US" sz="1000" b="0" i="0" kern="1200" dirty="0">
                <a:solidFill>
                  <a:schemeClr val="tx1"/>
                </a:solidFill>
                <a:effectLst/>
                <a:highlight>
                  <a:srgbClr val="FFFF00"/>
                </a:highlight>
                <a:latin typeface="Arial Regular" charset="0"/>
                <a:ea typeface="+mn-ea"/>
                <a:cs typeface="+mn-cs"/>
              </a:rPr>
              <a:t>s</a:t>
            </a:r>
            <a:r>
              <a:rPr lang="en-US" sz="1000" b="0" i="0" kern="1200" baseline="0" dirty="0">
                <a:solidFill>
                  <a:schemeClr val="tx1"/>
                </a:solidFill>
                <a:effectLst/>
                <a:highlight>
                  <a:srgbClr val="FFFF00"/>
                </a:highlight>
                <a:latin typeface="Arial Regular" charset="0"/>
                <a:ea typeface="+mn-ea"/>
                <a:cs typeface="+mn-cs"/>
              </a:rPr>
              <a:t> </a:t>
            </a:r>
            <a:r>
              <a:rPr lang="en-US" sz="1000" b="0" i="0" kern="1200" baseline="0" dirty="0">
                <a:solidFill>
                  <a:schemeClr val="tx1"/>
                </a:solidFill>
                <a:effectLst/>
                <a:latin typeface="Arial Regular" charset="0"/>
                <a:ea typeface="+mn-ea"/>
                <a:cs typeface="+mn-cs"/>
              </a:rPr>
              <a:t>to a holistic and process approach.</a:t>
            </a:r>
            <a:r>
              <a:rPr lang="en-US" sz="1000" b="0" i="0" kern="1200" dirty="0">
                <a:solidFill>
                  <a:schemeClr val="tx1"/>
                </a:solidFill>
                <a:effectLst/>
                <a:latin typeface="Arial Regular"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Regular" charset="0"/>
                <a:ea typeface="+mn-ea"/>
                <a:cs typeface="+mn-cs"/>
              </a:rPr>
              <a:t>A</a:t>
            </a:r>
            <a:r>
              <a:rPr lang="en-US" sz="1000" b="0" i="0" kern="1200" baseline="0" dirty="0">
                <a:solidFill>
                  <a:schemeClr val="tx1"/>
                </a:solidFill>
                <a:effectLst/>
                <a:latin typeface="Arial Regular" charset="0"/>
                <a:ea typeface="+mn-ea"/>
                <a:cs typeface="+mn-cs"/>
              </a:rPr>
              <a:t> good </a:t>
            </a:r>
            <a:r>
              <a:rPr lang="en-US" sz="1000" b="0" i="0" kern="1200" baseline="0" dirty="0">
                <a:solidFill>
                  <a:schemeClr val="tx1"/>
                </a:solidFill>
                <a:effectLst/>
                <a:highlight>
                  <a:srgbClr val="FFFF00"/>
                </a:highlight>
                <a:latin typeface="Arial Regular" charset="0"/>
                <a:ea typeface="+mn-ea"/>
                <a:cs typeface="+mn-cs"/>
              </a:rPr>
              <a:t>cyber security </a:t>
            </a:r>
            <a:r>
              <a:rPr lang="en-US" sz="1000" b="0" i="0" kern="1200" baseline="0" dirty="0">
                <a:solidFill>
                  <a:schemeClr val="tx1"/>
                </a:solidFill>
                <a:effectLst/>
                <a:latin typeface="Arial Regular" charset="0"/>
                <a:ea typeface="+mn-ea"/>
                <a:cs typeface="+mn-cs"/>
              </a:rPr>
              <a:t>approach looks to create resiliency in the organization</a:t>
            </a:r>
            <a:r>
              <a:rPr lang="en-US" sz="1000" b="0" i="0" kern="1200" baseline="0" dirty="0">
                <a:solidFill>
                  <a:schemeClr val="tx1"/>
                </a:solidFill>
                <a:effectLst/>
                <a:highlight>
                  <a:srgbClr val="FFFF00"/>
                </a:highlight>
                <a:latin typeface="Arial Regular" charset="0"/>
                <a:ea typeface="+mn-ea"/>
                <a:cs typeface="+mn-cs"/>
              </a:rPr>
              <a:t>, </a:t>
            </a:r>
            <a:r>
              <a:rPr lang="en-US" sz="1000" b="0" i="0" kern="1200" baseline="0" dirty="0">
                <a:solidFill>
                  <a:schemeClr val="tx1"/>
                </a:solidFill>
                <a:effectLst/>
                <a:latin typeface="Arial Regular" charset="0"/>
                <a:ea typeface="+mn-ea"/>
                <a:cs typeface="+mn-cs"/>
              </a:rPr>
              <a:t>to meet the ongoing threats that </a:t>
            </a:r>
            <a:r>
              <a:rPr lang="en-US" sz="1000" b="0" i="0" strike="sngStrike" kern="1200" baseline="0" dirty="0">
                <a:solidFill>
                  <a:schemeClr val="tx1"/>
                </a:solidFill>
                <a:effectLst/>
                <a:highlight>
                  <a:srgbClr val="FFFF00"/>
                </a:highlight>
                <a:latin typeface="Arial Regular" charset="0"/>
                <a:ea typeface="+mn-ea"/>
                <a:cs typeface="+mn-cs"/>
              </a:rPr>
              <a:t>only </a:t>
            </a:r>
            <a:r>
              <a:rPr lang="en-US" sz="1000" b="0" i="0" kern="1200" baseline="0" dirty="0">
                <a:solidFill>
                  <a:schemeClr val="tx1"/>
                </a:solidFill>
                <a:effectLst/>
                <a:latin typeface="Arial Regular" charset="0"/>
                <a:ea typeface="+mn-ea"/>
                <a:cs typeface="+mn-cs"/>
              </a:rPr>
              <a:t>continue to become more complex.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Regular" charset="0"/>
                <a:ea typeface="+mn-ea"/>
                <a:cs typeface="+mn-cs"/>
              </a:rPr>
              <a:t>Our holistic approach to </a:t>
            </a:r>
            <a:r>
              <a:rPr lang="en-US" sz="1000" b="0" i="0" kern="1200" dirty="0">
                <a:solidFill>
                  <a:schemeClr val="tx1"/>
                </a:solidFill>
                <a:effectLst/>
                <a:highlight>
                  <a:srgbClr val="FFFF00"/>
                </a:highlight>
                <a:latin typeface="Arial Regular" charset="0"/>
                <a:ea typeface="+mn-ea"/>
                <a:cs typeface="+mn-cs"/>
              </a:rPr>
              <a:t>cyber security </a:t>
            </a:r>
            <a:r>
              <a:rPr lang="en-US" sz="1000" b="0" i="0" kern="1200" dirty="0">
                <a:solidFill>
                  <a:schemeClr val="tx1"/>
                </a:solidFill>
                <a:effectLst/>
                <a:latin typeface="Arial Regular" charset="0"/>
                <a:ea typeface="+mn-ea"/>
                <a:cs typeface="+mn-cs"/>
              </a:rPr>
              <a:t>and compliance addresses employees, processes</a:t>
            </a:r>
            <a:r>
              <a:rPr lang="en-US" sz="1000" b="0" i="0" kern="1200" dirty="0">
                <a:solidFill>
                  <a:schemeClr val="tx1"/>
                </a:solidFill>
                <a:effectLst/>
                <a:highlight>
                  <a:srgbClr val="FFFF00"/>
                </a:highlight>
                <a:latin typeface="Arial Regular" charset="0"/>
                <a:ea typeface="+mn-ea"/>
                <a:cs typeface="+mn-cs"/>
              </a:rPr>
              <a:t>, </a:t>
            </a:r>
            <a:r>
              <a:rPr lang="en-US" sz="1000" b="0" i="0" kern="1200" dirty="0">
                <a:solidFill>
                  <a:schemeClr val="tx1"/>
                </a:solidFill>
                <a:effectLst/>
                <a:latin typeface="Arial Regular" charset="0"/>
                <a:ea typeface="+mn-ea"/>
                <a:cs typeface="+mn-cs"/>
              </a:rPr>
              <a:t>and technology </a:t>
            </a:r>
            <a:r>
              <a:rPr lang="en-US" sz="1000" b="0" i="0" kern="1200" dirty="0">
                <a:solidFill>
                  <a:schemeClr val="tx1"/>
                </a:solidFill>
                <a:effectLst/>
                <a:highlight>
                  <a:srgbClr val="FFFF00"/>
                </a:highlight>
                <a:latin typeface="Arial Regular" charset="0"/>
                <a:ea typeface="+mn-ea"/>
                <a:cs typeface="+mn-cs"/>
              </a:rPr>
              <a:t>that will help move </a:t>
            </a:r>
            <a:r>
              <a:rPr lang="en-US" sz="1000" b="0" i="0" kern="1200" dirty="0">
                <a:solidFill>
                  <a:schemeClr val="tx1"/>
                </a:solidFill>
                <a:effectLst/>
                <a:latin typeface="Arial Regular" charset="0"/>
                <a:ea typeface="+mn-ea"/>
                <a:cs typeface="+mn-cs"/>
              </a:rPr>
              <a:t>you to a culture of compliance, accountabilit</a:t>
            </a:r>
            <a:r>
              <a:rPr lang="en-US" sz="1000" b="0" i="0" kern="1200" dirty="0">
                <a:solidFill>
                  <a:schemeClr val="tx1"/>
                </a:solidFill>
                <a:effectLst/>
                <a:highlight>
                  <a:srgbClr val="FFFF00"/>
                </a:highlight>
                <a:latin typeface="Arial Regular" charset="0"/>
                <a:ea typeface="+mn-ea"/>
                <a:cs typeface="+mn-cs"/>
              </a:rPr>
              <a:t>y, </a:t>
            </a:r>
            <a:r>
              <a:rPr lang="en-US" sz="1000" b="0" i="0" kern="1200" dirty="0">
                <a:solidFill>
                  <a:schemeClr val="tx1"/>
                </a:solidFill>
                <a:effectLst/>
                <a:latin typeface="Arial Regular" charset="0"/>
                <a:ea typeface="+mn-ea"/>
                <a:cs typeface="+mn-cs"/>
              </a:rPr>
              <a:t>and ongoing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Regular" charset="0"/>
                <a:ea typeface="+mn-ea"/>
                <a:cs typeface="+mn-cs"/>
              </a:rPr>
              <a:t>Employees are critical</a:t>
            </a:r>
            <a:r>
              <a:rPr lang="en-US" sz="1000" b="0" i="0" kern="1200" baseline="0" dirty="0">
                <a:solidFill>
                  <a:schemeClr val="tx1"/>
                </a:solidFill>
                <a:effectLst/>
                <a:latin typeface="Arial Regular" charset="0"/>
                <a:ea typeface="+mn-ea"/>
                <a:cs typeface="+mn-cs"/>
              </a:rPr>
              <a:t> to moving the organization </a:t>
            </a:r>
            <a:r>
              <a:rPr lang="en-US" sz="1000" b="0" i="0" kern="1200" baseline="0" dirty="0">
                <a:solidFill>
                  <a:schemeClr val="tx1"/>
                </a:solidFill>
                <a:effectLst/>
                <a:highlight>
                  <a:srgbClr val="FFFF00"/>
                </a:highlight>
                <a:latin typeface="Arial Regular" charset="0"/>
                <a:ea typeface="+mn-ea"/>
                <a:cs typeface="+mn-cs"/>
              </a:rPr>
              <a:t>in the right direction</a:t>
            </a:r>
            <a:r>
              <a:rPr lang="en-US" sz="1000" b="0" i="0" kern="1200" baseline="0" dirty="0">
                <a:solidFill>
                  <a:schemeClr val="tx1"/>
                </a:solidFill>
                <a:effectLst/>
                <a:latin typeface="Arial Regular" charset="0"/>
                <a:ea typeface="+mn-ea"/>
                <a:cs typeface="+mn-cs"/>
              </a:rPr>
              <a:t>. Studies show that changing employee behavior can reduce </a:t>
            </a:r>
            <a:r>
              <a:rPr lang="en-US" sz="1000" b="0" i="0" kern="1200" baseline="0" dirty="0">
                <a:solidFill>
                  <a:schemeClr val="tx1"/>
                </a:solidFill>
                <a:effectLst/>
                <a:highlight>
                  <a:srgbClr val="FFFF00"/>
                </a:highlight>
                <a:latin typeface="Arial Regular" charset="0"/>
                <a:ea typeface="+mn-ea"/>
                <a:cs typeface="+mn-cs"/>
              </a:rPr>
              <a:t>risk </a:t>
            </a:r>
            <a:r>
              <a:rPr lang="en-US" sz="1000" b="0" i="0" kern="1200" baseline="0" dirty="0">
                <a:solidFill>
                  <a:schemeClr val="tx1"/>
                </a:solidFill>
                <a:effectLst/>
                <a:latin typeface="Arial Regular" charset="0"/>
                <a:ea typeface="+mn-ea"/>
                <a:cs typeface="+mn-cs"/>
              </a:rPr>
              <a:t>up to 70%. Just to frame the magnitude of </a:t>
            </a:r>
            <a:r>
              <a:rPr lang="en-US" sz="1000" b="0" i="0" kern="1200" baseline="0" dirty="0">
                <a:solidFill>
                  <a:schemeClr val="tx1"/>
                </a:solidFill>
                <a:effectLst/>
                <a:highlight>
                  <a:srgbClr val="FFFF00"/>
                </a:highlight>
                <a:latin typeface="Arial Regular" charset="0"/>
                <a:ea typeface="+mn-ea"/>
                <a:cs typeface="+mn-cs"/>
              </a:rPr>
              <a:t>health care </a:t>
            </a:r>
            <a:r>
              <a:rPr lang="en-US" sz="1000" b="0" i="0" kern="1200" baseline="0" dirty="0">
                <a:solidFill>
                  <a:schemeClr val="tx1"/>
                </a:solidFill>
                <a:effectLst/>
                <a:latin typeface="Arial Regular" charset="0"/>
                <a:ea typeface="+mn-ea"/>
                <a:cs typeface="+mn-cs"/>
              </a:rPr>
              <a:t>employee behavior, consider in 2016 it was reported by Identity Theft Resource Center that employee errors accounted for a majority of </a:t>
            </a:r>
            <a:r>
              <a:rPr lang="en-US" sz="1000" b="0" i="0" kern="1200" baseline="0" dirty="0">
                <a:solidFill>
                  <a:schemeClr val="tx1"/>
                </a:solidFill>
                <a:effectLst/>
                <a:highlight>
                  <a:srgbClr val="FFFF00"/>
                </a:highlight>
                <a:latin typeface="Arial Regular" charset="0"/>
                <a:ea typeface="+mn-ea"/>
                <a:cs typeface="+mn-cs"/>
              </a:rPr>
              <a:t>health care </a:t>
            </a:r>
            <a:r>
              <a:rPr lang="en-US" sz="1000" b="0" i="0" kern="1200" baseline="0" dirty="0">
                <a:solidFill>
                  <a:schemeClr val="tx1"/>
                </a:solidFill>
                <a:effectLst/>
                <a:latin typeface="Arial Regular" charset="0"/>
                <a:ea typeface="+mn-ea"/>
                <a:cs typeface="+mn-cs"/>
              </a:rPr>
              <a:t>breaches with over 1.1 million records exposed.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Arial Regular" charset="0"/>
                <a:ea typeface="+mn-ea"/>
                <a:cs typeface="+mn-cs"/>
              </a:rPr>
              <a:t>Processes have to focus on enabling and engaging employees to protect </a:t>
            </a:r>
            <a:r>
              <a:rPr lang="en-US" sz="1000" b="0" i="0" kern="1200" baseline="0" dirty="0">
                <a:solidFill>
                  <a:schemeClr val="tx1"/>
                </a:solidFill>
                <a:effectLst/>
                <a:highlight>
                  <a:srgbClr val="FFFF00"/>
                </a:highlight>
                <a:latin typeface="Arial Regular" charset="0"/>
                <a:ea typeface="+mn-ea"/>
                <a:cs typeface="+mn-cs"/>
              </a:rPr>
              <a:t>systems and to </a:t>
            </a:r>
            <a:r>
              <a:rPr lang="en-US" sz="1000" b="0" i="0" kern="1200" baseline="0" dirty="0">
                <a:solidFill>
                  <a:schemeClr val="tx1"/>
                </a:solidFill>
                <a:effectLst/>
                <a:latin typeface="Arial Regular" charset="0"/>
                <a:ea typeface="+mn-ea"/>
                <a:cs typeface="+mn-cs"/>
              </a:rPr>
              <a:t>have the change management requirements to adjust to the new threats and </a:t>
            </a:r>
            <a:r>
              <a:rPr lang="en-US" sz="1000" b="0" i="0" strike="sngStrike" kern="1200" baseline="0" dirty="0">
                <a:solidFill>
                  <a:schemeClr val="tx1"/>
                </a:solidFill>
                <a:effectLst/>
                <a:highlight>
                  <a:srgbClr val="FFFF00"/>
                </a:highlight>
                <a:latin typeface="Arial Regular" charset="0"/>
                <a:ea typeface="+mn-ea"/>
                <a:cs typeface="+mn-cs"/>
              </a:rPr>
              <a:t>can be adapted </a:t>
            </a:r>
            <a:r>
              <a:rPr lang="en-US" sz="1000" b="0" i="0" kern="1200" baseline="0" dirty="0">
                <a:solidFill>
                  <a:schemeClr val="tx1"/>
                </a:solidFill>
                <a:effectLst/>
                <a:highlight>
                  <a:srgbClr val="FFFF00"/>
                </a:highlight>
                <a:latin typeface="Arial Regular" charset="0"/>
                <a:ea typeface="+mn-ea"/>
                <a:cs typeface="+mn-cs"/>
              </a:rPr>
              <a:t>t adapt to </a:t>
            </a:r>
            <a:r>
              <a:rPr lang="en-US" sz="1000" b="0" i="0" kern="1200" baseline="0" dirty="0">
                <a:solidFill>
                  <a:schemeClr val="tx1"/>
                </a:solidFill>
                <a:effectLst/>
                <a:latin typeface="Arial Regular" charset="0"/>
                <a:ea typeface="+mn-ea"/>
                <a:cs typeface="+mn-cs"/>
              </a:rPr>
              <a:t>new business strategies and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strike="sngStrike" kern="1200" baseline="0" dirty="0">
                <a:solidFill>
                  <a:schemeClr val="tx1"/>
                </a:solidFill>
                <a:effectLst/>
                <a:highlight>
                  <a:srgbClr val="FFFF00"/>
                </a:highlight>
                <a:latin typeface="Arial Regular" charset="0"/>
                <a:ea typeface="+mn-ea"/>
                <a:cs typeface="+mn-cs"/>
              </a:rPr>
              <a:t>At</a:t>
            </a:r>
            <a:r>
              <a:rPr lang="en-US" sz="1000" b="0" i="0" kern="1200" baseline="0" dirty="0">
                <a:solidFill>
                  <a:schemeClr val="tx1"/>
                </a:solidFill>
                <a:effectLst/>
                <a:highlight>
                  <a:srgbClr val="FFFF00"/>
                </a:highlight>
                <a:latin typeface="Arial Regular" charset="0"/>
                <a:ea typeface="+mn-ea"/>
                <a:cs typeface="+mn-cs"/>
              </a:rPr>
              <a:t> </a:t>
            </a:r>
            <a:r>
              <a:rPr lang="en-US" dirty="0">
                <a:highlight>
                  <a:srgbClr val="FFFF00"/>
                </a:highlight>
                <a:latin typeface="Arial Regular" charset="0"/>
              </a:rPr>
              <a:t>Of </a:t>
            </a:r>
            <a:r>
              <a:rPr lang="en-US" sz="1000" b="0" i="0" kern="1200" baseline="0" dirty="0">
                <a:solidFill>
                  <a:schemeClr val="tx1"/>
                </a:solidFill>
                <a:effectLst/>
                <a:latin typeface="Arial Regular" charset="0"/>
                <a:ea typeface="+mn-ea"/>
                <a:cs typeface="+mn-cs"/>
              </a:rPr>
              <a:t>course, technology has to look beyond the IT purchases but take into consideration all the wired and wireless devices that your organization </a:t>
            </a:r>
            <a:r>
              <a:rPr lang="en-US" sz="1000" b="0" i="0" kern="1200" baseline="0" dirty="0">
                <a:solidFill>
                  <a:schemeClr val="tx1"/>
                </a:solidFill>
                <a:effectLst/>
                <a:highlight>
                  <a:srgbClr val="FFFF00"/>
                </a:highlight>
                <a:latin typeface="Arial Regular" charset="0"/>
                <a:ea typeface="+mn-ea"/>
                <a:cs typeface="+mn-cs"/>
              </a:rPr>
              <a:t>uses and interacts with</a:t>
            </a:r>
            <a:r>
              <a:rPr lang="en-US" sz="1000" b="0" i="0" kern="1200" baseline="0" dirty="0">
                <a:solidFill>
                  <a:schemeClr val="tx1"/>
                </a:solidFill>
                <a:effectLst/>
                <a:latin typeface="Arial Regular" charset="0"/>
                <a:ea typeface="+mn-ea"/>
                <a:cs typeface="+mn-cs"/>
              </a:rPr>
              <a:t>. Think of a house that </a:t>
            </a:r>
            <a:r>
              <a:rPr lang="en-US" sz="1000" b="0" i="0" strike="sngStrike" kern="1200" baseline="0" dirty="0">
                <a:solidFill>
                  <a:schemeClr val="tx1"/>
                </a:solidFill>
                <a:effectLst/>
                <a:highlight>
                  <a:srgbClr val="FFFF00"/>
                </a:highlight>
                <a:latin typeface="Arial Regular" charset="0"/>
                <a:ea typeface="+mn-ea"/>
                <a:cs typeface="+mn-cs"/>
              </a:rPr>
              <a:t>just </a:t>
            </a:r>
            <a:r>
              <a:rPr lang="en-US" sz="1000" b="0" i="0" kern="1200" baseline="0" dirty="0">
                <a:solidFill>
                  <a:schemeClr val="tx1"/>
                </a:solidFill>
                <a:effectLst/>
                <a:latin typeface="Arial Regular" charset="0"/>
                <a:ea typeface="+mn-ea"/>
                <a:cs typeface="+mn-cs"/>
              </a:rPr>
              <a:t>doesn’t have a front door </a:t>
            </a:r>
            <a:r>
              <a:rPr lang="en-US" sz="1000" b="0" i="0" strike="sngStrike" kern="1200" baseline="0" dirty="0">
                <a:solidFill>
                  <a:schemeClr val="tx1"/>
                </a:solidFill>
                <a:effectLst/>
                <a:highlight>
                  <a:srgbClr val="FFFF00"/>
                </a:highlight>
                <a:latin typeface="Arial Regular" charset="0"/>
                <a:ea typeface="+mn-ea"/>
                <a:cs typeface="+mn-cs"/>
              </a:rPr>
              <a:t>and</a:t>
            </a:r>
            <a:r>
              <a:rPr lang="en-US" sz="1000" b="0" i="0" kern="1200" baseline="0" dirty="0">
                <a:solidFill>
                  <a:schemeClr val="tx1"/>
                </a:solidFill>
                <a:effectLst/>
                <a:latin typeface="Arial Regular" charset="0"/>
                <a:ea typeface="+mn-ea"/>
                <a:cs typeface="+mn-cs"/>
              </a:rPr>
              <a:t> </a:t>
            </a:r>
            <a:r>
              <a:rPr lang="en-US" sz="1000" b="0" i="0" kern="1200" baseline="0" dirty="0">
                <a:solidFill>
                  <a:schemeClr val="tx1"/>
                </a:solidFill>
                <a:effectLst/>
                <a:highlight>
                  <a:srgbClr val="FFFF00"/>
                </a:highlight>
                <a:latin typeface="Arial Regular" charset="0"/>
                <a:ea typeface="+mn-ea"/>
                <a:cs typeface="+mn-cs"/>
              </a:rPr>
              <a:t>or</a:t>
            </a:r>
            <a:r>
              <a:rPr lang="en-US" sz="1000" b="0" i="0" kern="1200" baseline="0" dirty="0">
                <a:solidFill>
                  <a:schemeClr val="tx1"/>
                </a:solidFill>
                <a:effectLst/>
                <a:latin typeface="Arial Regular" charset="0"/>
                <a:ea typeface="+mn-ea"/>
                <a:cs typeface="+mn-cs"/>
              </a:rPr>
              <a:t> back door, but multiple, </a:t>
            </a:r>
            <a:r>
              <a:rPr lang="en-US" sz="1000" b="0" i="0" kern="1200" baseline="0" dirty="0">
                <a:solidFill>
                  <a:schemeClr val="tx1"/>
                </a:solidFill>
                <a:effectLst/>
                <a:highlight>
                  <a:srgbClr val="FFFF00"/>
                </a:highlight>
                <a:latin typeface="Arial Regular" charset="0"/>
                <a:ea typeface="+mn-ea"/>
                <a:cs typeface="+mn-cs"/>
              </a:rPr>
              <a:t>instant </a:t>
            </a:r>
            <a:r>
              <a:rPr lang="en-US" sz="1000" b="0" i="0" kern="1200" baseline="0" dirty="0">
                <a:solidFill>
                  <a:schemeClr val="tx1"/>
                </a:solidFill>
                <a:effectLst/>
                <a:latin typeface="Arial Regular" charset="0"/>
                <a:ea typeface="+mn-ea"/>
                <a:cs typeface="+mn-cs"/>
              </a:rPr>
              <a:t>entrances that can be created as someone walks in the house.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366309" rtl="0" eaLnBrk="1" fontAlgn="auto" latinLnBrk="0" hangingPunct="1">
              <a:lnSpc>
                <a:spcPct val="100000"/>
              </a:lnSpc>
              <a:spcBef>
                <a:spcPts val="0"/>
              </a:spcBef>
              <a:spcAft>
                <a:spcPts val="0"/>
              </a:spcAft>
              <a:buClrTx/>
              <a:buSzTx/>
              <a:buFontTx/>
              <a:buNone/>
              <a:tabLst/>
              <a:defRPr/>
            </a:pPr>
            <a:fld id="{4E3976A3-4193-DA48-A537-55733BDB84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6630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86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5</a:t>
            </a:fld>
            <a:endParaRPr lang="en-US"/>
          </a:p>
        </p:txBody>
      </p:sp>
    </p:spTree>
    <p:extLst>
      <p:ext uri="{BB962C8B-B14F-4D97-AF65-F5344CB8AC3E}">
        <p14:creationId xmlns:p14="http://schemas.microsoft.com/office/powerpoint/2010/main" val="329007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6</a:t>
            </a:fld>
            <a:endParaRPr lang="en-US"/>
          </a:p>
        </p:txBody>
      </p:sp>
    </p:spTree>
    <p:extLst>
      <p:ext uri="{BB962C8B-B14F-4D97-AF65-F5344CB8AC3E}">
        <p14:creationId xmlns:p14="http://schemas.microsoft.com/office/powerpoint/2010/main" val="171213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976A3-4193-DA48-A537-55733BDB84A7}" type="slidenum">
              <a:rPr lang="en-US" smtClean="0"/>
              <a:t>7</a:t>
            </a:fld>
            <a:endParaRPr lang="en-US"/>
          </a:p>
        </p:txBody>
      </p:sp>
    </p:spTree>
    <p:extLst>
      <p:ext uri="{BB962C8B-B14F-4D97-AF65-F5344CB8AC3E}">
        <p14:creationId xmlns:p14="http://schemas.microsoft.com/office/powerpoint/2010/main" val="83111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976A3-4193-DA48-A537-55733BDB84A7}" type="slidenum">
              <a:rPr lang="en-US" smtClean="0"/>
              <a:t>8</a:t>
            </a:fld>
            <a:endParaRPr lang="en-US"/>
          </a:p>
        </p:txBody>
      </p:sp>
    </p:spTree>
    <p:extLst>
      <p:ext uri="{BB962C8B-B14F-4D97-AF65-F5344CB8AC3E}">
        <p14:creationId xmlns:p14="http://schemas.microsoft.com/office/powerpoint/2010/main" val="402926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sneakiest ways hackers have</a:t>
            </a:r>
            <a:r>
              <a:rPr lang="en-US" baseline="0" dirty="0"/>
              <a:t> for invading networks is called PHISHING. [Walk thru slide]</a:t>
            </a:r>
            <a:endParaRPr lang="en-US" dirty="0"/>
          </a:p>
        </p:txBody>
      </p:sp>
      <p:sp>
        <p:nvSpPr>
          <p:cNvPr id="4" name="Slide Number Placeholder 3"/>
          <p:cNvSpPr>
            <a:spLocks noGrp="1"/>
          </p:cNvSpPr>
          <p:nvPr>
            <p:ph type="sldNum" sz="quarter" idx="10"/>
          </p:nvPr>
        </p:nvSpPr>
        <p:spPr/>
        <p:txBody>
          <a:bodyPr/>
          <a:lstStyle/>
          <a:p>
            <a:fld id="{CD3DD58C-0C78-4A2B-A138-2D2AA5C8C2FB}" type="slidenum">
              <a:rPr lang="en-US" smtClean="0"/>
              <a:t>9</a:t>
            </a:fld>
            <a:endParaRPr lang="en-US" dirty="0"/>
          </a:p>
        </p:txBody>
      </p:sp>
    </p:spTree>
    <p:extLst>
      <p:ext uri="{BB962C8B-B14F-4D97-AF65-F5344CB8AC3E}">
        <p14:creationId xmlns:p14="http://schemas.microsoft.com/office/powerpoint/2010/main" val="204181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b="0" i="0">
                <a:latin typeface="Roboto Slab Light"/>
              </a:defRPr>
            </a:lvl1pPr>
          </a:lstStyle>
          <a:p>
            <a:endParaRPr dirty="0"/>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dirty="0"/>
          </a:p>
        </p:txBody>
      </p:sp>
      <p:sp>
        <p:nvSpPr>
          <p:cNvPr id="7" name="Holder 4">
            <a:extLst>
              <a:ext uri="{FF2B5EF4-FFF2-40B4-BE49-F238E27FC236}">
                <a16:creationId xmlns:a16="http://schemas.microsoft.com/office/drawing/2014/main" id="{355C21F4-FE2B-46D7-99D6-655E4E0B3910}"/>
              </a:ext>
            </a:extLst>
          </p:cNvPr>
          <p:cNvSpPr>
            <a:spLocks noGrp="1"/>
          </p:cNvSpPr>
          <p:nvPr>
            <p:ph type="ftr" sz="quarter" idx="5"/>
          </p:nvPr>
        </p:nvSpPr>
        <p:spPr>
          <a:xfrm>
            <a:off x="3108960" y="6627912"/>
            <a:ext cx="2926080" cy="153888"/>
          </a:xfrm>
          <a:prstGeom prst="rect">
            <a:avLst/>
          </a:prstGeo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8" name="Holder 5">
            <a:extLst>
              <a:ext uri="{FF2B5EF4-FFF2-40B4-BE49-F238E27FC236}">
                <a16:creationId xmlns:a16="http://schemas.microsoft.com/office/drawing/2014/main" id="{A32C9CD1-6578-49B7-9C12-D55E47B2F2CD}"/>
              </a:ext>
            </a:extLst>
          </p:cNvPr>
          <p:cNvSpPr>
            <a:spLocks noGrp="1"/>
          </p:cNvSpPr>
          <p:nvPr>
            <p:ph type="dt" sz="half" idx="6"/>
          </p:nvPr>
        </p:nvSpPr>
        <p:spPr>
          <a:xfrm>
            <a:off x="457200" y="6627912"/>
            <a:ext cx="2103120" cy="153888"/>
          </a:xfrm>
          <a:prstGeom prst="rect">
            <a:avLst/>
          </a:prstGeo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9" name="Holder 6">
            <a:extLst>
              <a:ext uri="{FF2B5EF4-FFF2-40B4-BE49-F238E27FC236}">
                <a16:creationId xmlns:a16="http://schemas.microsoft.com/office/drawing/2014/main" id="{28CE911B-7246-4665-9318-AABF8A8F33B2}"/>
              </a:ext>
            </a:extLst>
          </p:cNvPr>
          <p:cNvSpPr>
            <a:spLocks noGrp="1"/>
          </p:cNvSpPr>
          <p:nvPr>
            <p:ph type="sldNum" sz="quarter" idx="7"/>
          </p:nvPr>
        </p:nvSpPr>
        <p:spPr>
          <a:xfrm>
            <a:off x="8341016" y="6627912"/>
            <a:ext cx="193384" cy="153888"/>
          </a:xfrm>
          <a:prstGeom prst="rect">
            <a:avLst/>
          </a:prstGeo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058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301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9/27/2019</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802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9/27/2019</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881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9/27/2019</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319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81208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2989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195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903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20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65729" y="429259"/>
            <a:ext cx="8012545" cy="323165"/>
          </a:xfrm>
          <a:prstGeom prst="rect">
            <a:avLst/>
          </a:prstGeom>
        </p:spPr>
        <p:txBody>
          <a:bodyPr lIns="0" tIns="0" rIns="0" bIns="0"/>
          <a:lstStyle>
            <a:lvl1pPr>
              <a:defRPr sz="2800" b="0" i="0">
                <a:solidFill>
                  <a:srgbClr val="495662"/>
                </a:solidFill>
                <a:latin typeface="Roboto Slab Light"/>
                <a:cs typeface="Times New Roman"/>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7" name="Holder 4">
            <a:extLst>
              <a:ext uri="{FF2B5EF4-FFF2-40B4-BE49-F238E27FC236}">
                <a16:creationId xmlns:a16="http://schemas.microsoft.com/office/drawing/2014/main" id="{102EA42E-0CA4-4CF7-A10B-751E65CF14B5}"/>
              </a:ext>
            </a:extLst>
          </p:cNvPr>
          <p:cNvSpPr>
            <a:spLocks noGrp="1"/>
          </p:cNvSpPr>
          <p:nvPr>
            <p:ph type="ftr" sz="quarter" idx="5"/>
          </p:nvPr>
        </p:nvSpPr>
        <p:spPr>
          <a:xfrm>
            <a:off x="3108960" y="6627912"/>
            <a:ext cx="2926080" cy="153888"/>
          </a:xfr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8" name="Holder 5">
            <a:extLst>
              <a:ext uri="{FF2B5EF4-FFF2-40B4-BE49-F238E27FC236}">
                <a16:creationId xmlns:a16="http://schemas.microsoft.com/office/drawing/2014/main" id="{86A6E3DF-718C-44F1-A3FB-931E4874FE44}"/>
              </a:ext>
            </a:extLst>
          </p:cNvPr>
          <p:cNvSpPr>
            <a:spLocks noGrp="1"/>
          </p:cNvSpPr>
          <p:nvPr>
            <p:ph type="dt" sz="half" idx="6"/>
          </p:nvPr>
        </p:nvSpPr>
        <p:spPr>
          <a:xfrm>
            <a:off x="457200" y="6627912"/>
            <a:ext cx="2103120" cy="153888"/>
          </a:xfr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9" name="Holder 6">
            <a:extLst>
              <a:ext uri="{FF2B5EF4-FFF2-40B4-BE49-F238E27FC236}">
                <a16:creationId xmlns:a16="http://schemas.microsoft.com/office/drawing/2014/main" id="{11DD29D3-C43B-470D-A89A-BE1AC97C7583}"/>
              </a:ext>
            </a:extLst>
          </p:cNvPr>
          <p:cNvSpPr>
            <a:spLocks noGrp="1"/>
          </p:cNvSpPr>
          <p:nvPr>
            <p:ph type="sldNum" sz="quarter" idx="7"/>
          </p:nvPr>
        </p:nvSpPr>
        <p:spPr>
          <a:xfrm>
            <a:off x="8341016" y="6627912"/>
            <a:ext cx="193384" cy="153888"/>
          </a:xfr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86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987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9/27/2019</a:t>
            </a:fld>
            <a:endParaRPr lang="en-US" dirty="0"/>
          </a:p>
        </p:txBody>
      </p:sp>
      <p:sp>
        <p:nvSpPr>
          <p:cNvPr id="8" name="Footer Placeholder 7"/>
          <p:cNvSpPr>
            <a:spLocks noGrp="1"/>
          </p:cNvSpPr>
          <p:nvPr>
            <p:ph type="ftr" sz="quarter" idx="11"/>
          </p:nvPr>
        </p:nvSpPr>
        <p:spPr>
          <a:xfrm>
            <a:off x="420833" y="6391839"/>
            <a:ext cx="273321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892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6114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8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65729" y="429259"/>
            <a:ext cx="8012545" cy="323165"/>
          </a:xfrm>
          <a:prstGeom prst="rect">
            <a:avLst/>
          </a:prstGeom>
        </p:spPr>
        <p:txBody>
          <a:bodyPr lIns="0" tIns="0" rIns="0" bIns="0"/>
          <a:lstStyle>
            <a:lvl1pPr>
              <a:defRPr sz="2100" b="0" i="0">
                <a:solidFill>
                  <a:srgbClr val="495662"/>
                </a:solidFill>
                <a:latin typeface="Times New Roman"/>
                <a:cs typeface="Times New Roman"/>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11" name="Holder 4">
            <a:extLst>
              <a:ext uri="{FF2B5EF4-FFF2-40B4-BE49-F238E27FC236}">
                <a16:creationId xmlns:a16="http://schemas.microsoft.com/office/drawing/2014/main" id="{97FC6B82-6BC6-4EAA-9308-14533EE4200B}"/>
              </a:ext>
            </a:extLst>
          </p:cNvPr>
          <p:cNvSpPr>
            <a:spLocks noGrp="1"/>
          </p:cNvSpPr>
          <p:nvPr>
            <p:ph type="ftr" sz="quarter" idx="5"/>
          </p:nvPr>
        </p:nvSpPr>
        <p:spPr>
          <a:xfrm>
            <a:off x="3108960" y="6627912"/>
            <a:ext cx="2926080" cy="153888"/>
          </a:xfr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12" name="Holder 5">
            <a:extLst>
              <a:ext uri="{FF2B5EF4-FFF2-40B4-BE49-F238E27FC236}">
                <a16:creationId xmlns:a16="http://schemas.microsoft.com/office/drawing/2014/main" id="{832C8896-F693-417D-82B6-61ADA8E230C0}"/>
              </a:ext>
            </a:extLst>
          </p:cNvPr>
          <p:cNvSpPr>
            <a:spLocks noGrp="1"/>
          </p:cNvSpPr>
          <p:nvPr>
            <p:ph type="dt" sz="half" idx="6"/>
          </p:nvPr>
        </p:nvSpPr>
        <p:spPr>
          <a:xfrm>
            <a:off x="457200" y="6627912"/>
            <a:ext cx="2103120" cy="153888"/>
          </a:xfr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13" name="Holder 6">
            <a:extLst>
              <a:ext uri="{FF2B5EF4-FFF2-40B4-BE49-F238E27FC236}">
                <a16:creationId xmlns:a16="http://schemas.microsoft.com/office/drawing/2014/main" id="{B14C57F9-9002-4E62-AC1B-C8064142065C}"/>
              </a:ext>
            </a:extLst>
          </p:cNvPr>
          <p:cNvSpPr>
            <a:spLocks noGrp="1"/>
          </p:cNvSpPr>
          <p:nvPr>
            <p:ph type="sldNum" sz="quarter" idx="7"/>
          </p:nvPr>
        </p:nvSpPr>
        <p:spPr>
          <a:xfrm>
            <a:off x="8341016" y="6627912"/>
            <a:ext cx="193384" cy="153888"/>
          </a:xfr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5729" y="429259"/>
            <a:ext cx="8012545" cy="323165"/>
          </a:xfrm>
          <a:prstGeom prst="rect">
            <a:avLst/>
          </a:prstGeom>
        </p:spPr>
        <p:txBody>
          <a:bodyPr lIns="0" tIns="0" rIns="0" bIns="0"/>
          <a:lstStyle>
            <a:lvl1pPr>
              <a:defRPr sz="2100" b="0" i="0">
                <a:solidFill>
                  <a:srgbClr val="495662"/>
                </a:solidFill>
                <a:latin typeface="Roboto Slab Light"/>
                <a:cs typeface="Times New Roman"/>
              </a:defRPr>
            </a:lvl1pPr>
          </a:lstStyle>
          <a:p>
            <a:endParaRPr dirty="0"/>
          </a:p>
        </p:txBody>
      </p:sp>
      <p:sp>
        <p:nvSpPr>
          <p:cNvPr id="9" name="Holder 4">
            <a:extLst>
              <a:ext uri="{FF2B5EF4-FFF2-40B4-BE49-F238E27FC236}">
                <a16:creationId xmlns:a16="http://schemas.microsoft.com/office/drawing/2014/main" id="{8A95B4E5-5952-4A0C-82C5-42FEF12D5E12}"/>
              </a:ext>
            </a:extLst>
          </p:cNvPr>
          <p:cNvSpPr>
            <a:spLocks noGrp="1"/>
          </p:cNvSpPr>
          <p:nvPr>
            <p:ph type="ftr" sz="quarter" idx="5"/>
          </p:nvPr>
        </p:nvSpPr>
        <p:spPr>
          <a:xfrm>
            <a:off x="3108960" y="6627912"/>
            <a:ext cx="2926080" cy="153888"/>
          </a:xfr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10" name="Holder 5">
            <a:extLst>
              <a:ext uri="{FF2B5EF4-FFF2-40B4-BE49-F238E27FC236}">
                <a16:creationId xmlns:a16="http://schemas.microsoft.com/office/drawing/2014/main" id="{97CF694B-0BEA-41F9-B362-172429620CD7}"/>
              </a:ext>
            </a:extLst>
          </p:cNvPr>
          <p:cNvSpPr>
            <a:spLocks noGrp="1"/>
          </p:cNvSpPr>
          <p:nvPr>
            <p:ph type="dt" sz="half" idx="6"/>
          </p:nvPr>
        </p:nvSpPr>
        <p:spPr>
          <a:xfrm>
            <a:off x="457200" y="6627912"/>
            <a:ext cx="2103120" cy="153888"/>
          </a:xfr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11" name="Holder 6">
            <a:extLst>
              <a:ext uri="{FF2B5EF4-FFF2-40B4-BE49-F238E27FC236}">
                <a16:creationId xmlns:a16="http://schemas.microsoft.com/office/drawing/2014/main" id="{12C03340-633D-452F-BE03-1F6C0EBD80DB}"/>
              </a:ext>
            </a:extLst>
          </p:cNvPr>
          <p:cNvSpPr>
            <a:spLocks noGrp="1"/>
          </p:cNvSpPr>
          <p:nvPr>
            <p:ph type="sldNum" sz="quarter" idx="7"/>
          </p:nvPr>
        </p:nvSpPr>
        <p:spPr>
          <a:xfrm>
            <a:off x="8341016" y="6627912"/>
            <a:ext cx="193384" cy="153888"/>
          </a:xfr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Holder 4">
            <a:extLst>
              <a:ext uri="{FF2B5EF4-FFF2-40B4-BE49-F238E27FC236}">
                <a16:creationId xmlns:a16="http://schemas.microsoft.com/office/drawing/2014/main" id="{D5CCA4A0-5337-4935-BEB6-1CEA68CC91B2}"/>
              </a:ext>
            </a:extLst>
          </p:cNvPr>
          <p:cNvSpPr>
            <a:spLocks noGrp="1"/>
          </p:cNvSpPr>
          <p:nvPr>
            <p:ph type="ftr" sz="quarter" idx="5"/>
          </p:nvPr>
        </p:nvSpPr>
        <p:spPr>
          <a:xfrm>
            <a:off x="3108960" y="6627912"/>
            <a:ext cx="2926080" cy="153888"/>
          </a:xfr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9" name="Holder 5">
            <a:extLst>
              <a:ext uri="{FF2B5EF4-FFF2-40B4-BE49-F238E27FC236}">
                <a16:creationId xmlns:a16="http://schemas.microsoft.com/office/drawing/2014/main" id="{EE606206-FE28-46E8-A279-3F77E3B9B8E0}"/>
              </a:ext>
            </a:extLst>
          </p:cNvPr>
          <p:cNvSpPr>
            <a:spLocks noGrp="1"/>
          </p:cNvSpPr>
          <p:nvPr>
            <p:ph type="dt" sz="half" idx="6"/>
          </p:nvPr>
        </p:nvSpPr>
        <p:spPr>
          <a:xfrm>
            <a:off x="457200" y="6627912"/>
            <a:ext cx="2103120" cy="153888"/>
          </a:xfr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10" name="Holder 6">
            <a:extLst>
              <a:ext uri="{FF2B5EF4-FFF2-40B4-BE49-F238E27FC236}">
                <a16:creationId xmlns:a16="http://schemas.microsoft.com/office/drawing/2014/main" id="{1297757F-1766-41A0-AA49-D3B09D4FD6DA}"/>
              </a:ext>
            </a:extLst>
          </p:cNvPr>
          <p:cNvSpPr>
            <a:spLocks noGrp="1"/>
          </p:cNvSpPr>
          <p:nvPr>
            <p:ph type="sldNum" sz="quarter" idx="7"/>
          </p:nvPr>
        </p:nvSpPr>
        <p:spPr>
          <a:xfrm>
            <a:off x="8341016" y="6627912"/>
            <a:ext cx="193384" cy="153888"/>
          </a:xfr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800" b="0" i="0">
                <a:latin typeface="Roboto Slab Ligh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119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343932" y="81239"/>
            <a:ext cx="7961868"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normAutofit/>
          </a:bodyPr>
          <a:lstStyle>
            <a:lvl1pPr>
              <a:defRPr lang="en-US" b="0" i="0" dirty="0">
                <a:latin typeface="Roboto Slab Light"/>
              </a:defRPr>
            </a:lvl1pPr>
          </a:lstStyle>
          <a:p>
            <a:pPr lvl="0" eaLnBrk="0" hangingPunct="0"/>
            <a:r>
              <a:rPr lang="en-US" dirty="0"/>
              <a:t>Click to edit Master title style</a:t>
            </a:r>
          </a:p>
        </p:txBody>
      </p:sp>
    </p:spTree>
    <p:extLst>
      <p:ext uri="{BB962C8B-B14F-4D97-AF65-F5344CB8AC3E}">
        <p14:creationId xmlns:p14="http://schemas.microsoft.com/office/powerpoint/2010/main" val="3158677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7795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1911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075765"/>
          </a:xfrm>
          <a:custGeom>
            <a:avLst/>
            <a:gdLst/>
            <a:ahLst/>
            <a:cxnLst/>
            <a:rect l="l" t="t" r="r" b="b"/>
            <a:pathLst>
              <a:path w="10058400" h="1219200">
                <a:moveTo>
                  <a:pt x="0" y="1219200"/>
                </a:moveTo>
                <a:lnTo>
                  <a:pt x="10058400" y="1219200"/>
                </a:lnTo>
                <a:lnTo>
                  <a:pt x="10058400" y="0"/>
                </a:lnTo>
                <a:lnTo>
                  <a:pt x="0" y="0"/>
                </a:lnTo>
                <a:lnTo>
                  <a:pt x="0" y="1219200"/>
                </a:lnTo>
                <a:close/>
              </a:path>
            </a:pathLst>
          </a:custGeom>
          <a:solidFill>
            <a:srgbClr val="E9EAEA"/>
          </a:solidFill>
        </p:spPr>
        <p:txBody>
          <a:bodyPr wrap="square" lIns="0" tIns="0" rIns="0" bIns="0" rtlCol="0"/>
          <a:lstStyle/>
          <a:p>
            <a:endParaRPr sz="2800" dirty="0">
              <a:latin typeface="Roboto Slab Light"/>
            </a:endParaRPr>
          </a:p>
        </p:txBody>
      </p:sp>
      <p:sp>
        <p:nvSpPr>
          <p:cNvPr id="3" name="Holder 3"/>
          <p:cNvSpPr>
            <a:spLocks noGrp="1"/>
          </p:cNvSpPr>
          <p:nvPr>
            <p:ph type="body" idx="1"/>
          </p:nvPr>
        </p:nvSpPr>
        <p:spPr>
          <a:xfrm>
            <a:off x="565729" y="1468569"/>
            <a:ext cx="8012545"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11" name="Holder 4">
            <a:extLst>
              <a:ext uri="{FF2B5EF4-FFF2-40B4-BE49-F238E27FC236}">
                <a16:creationId xmlns:a16="http://schemas.microsoft.com/office/drawing/2014/main" id="{FE41EA53-85A4-4299-A028-B63A41066545}"/>
              </a:ext>
            </a:extLst>
          </p:cNvPr>
          <p:cNvSpPr>
            <a:spLocks noGrp="1"/>
          </p:cNvSpPr>
          <p:nvPr>
            <p:ph type="ftr" sz="quarter" idx="3"/>
          </p:nvPr>
        </p:nvSpPr>
        <p:spPr>
          <a:xfrm>
            <a:off x="3108960" y="6627912"/>
            <a:ext cx="2926080" cy="153888"/>
          </a:xfrm>
          <a:prstGeom prst="rect">
            <a:avLst/>
          </a:prstGeom>
        </p:spPr>
        <p:txBody>
          <a:bodyPr lIns="0" tIns="0" rIns="0" bIns="0"/>
          <a:lstStyle>
            <a:lvl1pPr algn="ctr">
              <a:defRPr sz="800">
                <a:solidFill>
                  <a:schemeClr val="tx1">
                    <a:tint val="75000"/>
                  </a:schemeClr>
                </a:solidFill>
                <a:latin typeface="Roboto Slab Bold"/>
              </a:defRPr>
            </a:lvl1pPr>
          </a:lstStyle>
          <a:p>
            <a:r>
              <a:rPr lang="en-US" dirty="0"/>
              <a:t>Third Rock Confidential</a:t>
            </a:r>
          </a:p>
        </p:txBody>
      </p:sp>
      <p:sp>
        <p:nvSpPr>
          <p:cNvPr id="15" name="Holder 5">
            <a:extLst>
              <a:ext uri="{FF2B5EF4-FFF2-40B4-BE49-F238E27FC236}">
                <a16:creationId xmlns:a16="http://schemas.microsoft.com/office/drawing/2014/main" id="{3BD20AEA-003B-4FFF-808B-6953A94C182B}"/>
              </a:ext>
            </a:extLst>
          </p:cNvPr>
          <p:cNvSpPr>
            <a:spLocks noGrp="1"/>
          </p:cNvSpPr>
          <p:nvPr>
            <p:ph type="dt" sz="half" idx="2"/>
          </p:nvPr>
        </p:nvSpPr>
        <p:spPr>
          <a:xfrm>
            <a:off x="457200" y="6627912"/>
            <a:ext cx="2103120" cy="153888"/>
          </a:xfrm>
          <a:prstGeom prst="rect">
            <a:avLst/>
          </a:prstGeom>
        </p:spPr>
        <p:txBody>
          <a:bodyPr lIns="0" tIns="0" rIns="0" bIns="0"/>
          <a:lstStyle>
            <a:lvl1pPr algn="l">
              <a:defRPr sz="800">
                <a:solidFill>
                  <a:schemeClr val="tx1">
                    <a:tint val="75000"/>
                  </a:schemeClr>
                </a:solidFill>
                <a:latin typeface="Roboto Slab Bold"/>
              </a:defRPr>
            </a:lvl1pPr>
          </a:lstStyle>
          <a:p>
            <a:fld id="{A17A5FAC-C98B-405E-B8E9-242AFBE0E7B8}" type="datetime1">
              <a:rPr lang="en-US" smtClean="0"/>
              <a:pPr/>
              <a:t>9/27/2019</a:t>
            </a:fld>
            <a:endParaRPr lang="en-US" dirty="0"/>
          </a:p>
        </p:txBody>
      </p:sp>
      <p:sp>
        <p:nvSpPr>
          <p:cNvPr id="17" name="Holder 6">
            <a:extLst>
              <a:ext uri="{FF2B5EF4-FFF2-40B4-BE49-F238E27FC236}">
                <a16:creationId xmlns:a16="http://schemas.microsoft.com/office/drawing/2014/main" id="{87B9F018-55B2-40E1-A01F-9E97996C2554}"/>
              </a:ext>
            </a:extLst>
          </p:cNvPr>
          <p:cNvSpPr>
            <a:spLocks noGrp="1"/>
          </p:cNvSpPr>
          <p:nvPr>
            <p:ph type="sldNum" sz="quarter" idx="4"/>
          </p:nvPr>
        </p:nvSpPr>
        <p:spPr>
          <a:xfrm>
            <a:off x="8341016" y="6627912"/>
            <a:ext cx="193384" cy="153888"/>
          </a:xfrm>
          <a:prstGeom prst="rect">
            <a:avLst/>
          </a:prstGeom>
        </p:spPr>
        <p:txBody>
          <a:bodyPr lIns="0" tIns="0" rIns="0" bIns="0"/>
          <a:lstStyle>
            <a:lvl1pPr>
              <a:defRPr sz="800" b="0" i="0">
                <a:solidFill>
                  <a:srgbClr val="495662"/>
                </a:solidFill>
                <a:latin typeface="Roboto Slab Bold"/>
                <a:cs typeface="Times New Roman"/>
              </a:defRPr>
            </a:lvl1pPr>
          </a:lstStyle>
          <a:p>
            <a:pPr marL="20350"/>
            <a:fld id="{81D60167-4931-47E6-BA6A-407CBD079E47}" type="slidenum">
              <a:rPr lang="en-US" spc="64" smtClean="0"/>
              <a:pPr marL="20350"/>
              <a:t>‹#›</a:t>
            </a:fld>
            <a:endParaRPr lang="en-US" spc="64" dirty="0"/>
          </a:p>
        </p:txBody>
      </p:sp>
      <p:pic>
        <p:nvPicPr>
          <p:cNvPr id="8" name="Picture 7" descr="ThirdRock new logo.png">
            <a:extLst>
              <a:ext uri="{FF2B5EF4-FFF2-40B4-BE49-F238E27FC236}">
                <a16:creationId xmlns:a16="http://schemas.microsoft.com/office/drawing/2014/main" id="{6D8DC8EB-5606-4595-84CA-30B399C14A7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15357" y="252659"/>
            <a:ext cx="1445780" cy="58554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hf hdr="0"/>
  <p:txStyles>
    <p:titleStyle>
      <a:lvl1pPr>
        <a:defRPr sz="2800" b="0" i="1">
          <a:latin typeface="Roboto Slab Light"/>
          <a:ea typeface="+mj-ea"/>
          <a:cs typeface="Roboto Slab Light"/>
        </a:defRPr>
      </a:lvl1pPr>
    </p:titleStyle>
    <p:bodyStyle>
      <a:lvl1pPr marL="0">
        <a:defRPr>
          <a:latin typeface="Roboto Light"/>
          <a:ea typeface="+mn-ea"/>
          <a:cs typeface="+mn-cs"/>
        </a:defRPr>
      </a:lvl1pPr>
      <a:lvl2pPr marL="366309">
        <a:defRPr>
          <a:latin typeface="+mn-lt"/>
          <a:ea typeface="+mn-ea"/>
          <a:cs typeface="+mn-cs"/>
        </a:defRPr>
      </a:lvl2pPr>
      <a:lvl3pPr marL="732617">
        <a:defRPr>
          <a:latin typeface="+mn-lt"/>
          <a:ea typeface="+mn-ea"/>
          <a:cs typeface="+mn-cs"/>
        </a:defRPr>
      </a:lvl3pPr>
      <a:lvl4pPr marL="1098926">
        <a:defRPr>
          <a:latin typeface="+mn-lt"/>
          <a:ea typeface="+mn-ea"/>
          <a:cs typeface="+mn-cs"/>
        </a:defRPr>
      </a:lvl4pPr>
      <a:lvl5pPr marL="1465235">
        <a:defRPr>
          <a:latin typeface="+mn-lt"/>
          <a:ea typeface="+mn-ea"/>
          <a:cs typeface="+mn-cs"/>
        </a:defRPr>
      </a:lvl5pPr>
      <a:lvl6pPr marL="1831543">
        <a:defRPr>
          <a:latin typeface="+mn-lt"/>
          <a:ea typeface="+mn-ea"/>
          <a:cs typeface="+mn-cs"/>
        </a:defRPr>
      </a:lvl6pPr>
      <a:lvl7pPr marL="2197852">
        <a:defRPr>
          <a:latin typeface="+mn-lt"/>
          <a:ea typeface="+mn-ea"/>
          <a:cs typeface="+mn-cs"/>
        </a:defRPr>
      </a:lvl7pPr>
      <a:lvl8pPr marL="2564160">
        <a:defRPr>
          <a:latin typeface="+mn-lt"/>
          <a:ea typeface="+mn-ea"/>
          <a:cs typeface="+mn-cs"/>
        </a:defRPr>
      </a:lvl8pPr>
      <a:lvl9pPr marL="2930469">
        <a:defRPr>
          <a:latin typeface="+mn-lt"/>
          <a:ea typeface="+mn-ea"/>
          <a:cs typeface="+mn-cs"/>
        </a:defRPr>
      </a:lvl9pPr>
    </p:bodyStyle>
    <p:otherStyle>
      <a:lvl1pPr marL="0">
        <a:defRPr>
          <a:latin typeface="+mn-lt"/>
          <a:ea typeface="+mn-ea"/>
          <a:cs typeface="+mn-cs"/>
        </a:defRPr>
      </a:lvl1pPr>
      <a:lvl2pPr marL="366309">
        <a:defRPr>
          <a:latin typeface="+mn-lt"/>
          <a:ea typeface="+mn-ea"/>
          <a:cs typeface="+mn-cs"/>
        </a:defRPr>
      </a:lvl2pPr>
      <a:lvl3pPr marL="732617">
        <a:defRPr>
          <a:latin typeface="+mn-lt"/>
          <a:ea typeface="+mn-ea"/>
          <a:cs typeface="+mn-cs"/>
        </a:defRPr>
      </a:lvl3pPr>
      <a:lvl4pPr marL="1098926">
        <a:defRPr>
          <a:latin typeface="+mn-lt"/>
          <a:ea typeface="+mn-ea"/>
          <a:cs typeface="+mn-cs"/>
        </a:defRPr>
      </a:lvl4pPr>
      <a:lvl5pPr marL="1465235">
        <a:defRPr>
          <a:latin typeface="+mn-lt"/>
          <a:ea typeface="+mn-ea"/>
          <a:cs typeface="+mn-cs"/>
        </a:defRPr>
      </a:lvl5pPr>
      <a:lvl6pPr marL="1831543">
        <a:defRPr>
          <a:latin typeface="+mn-lt"/>
          <a:ea typeface="+mn-ea"/>
          <a:cs typeface="+mn-cs"/>
        </a:defRPr>
      </a:lvl6pPr>
      <a:lvl7pPr marL="2197852">
        <a:defRPr>
          <a:latin typeface="+mn-lt"/>
          <a:ea typeface="+mn-ea"/>
          <a:cs typeface="+mn-cs"/>
        </a:defRPr>
      </a:lvl7pPr>
      <a:lvl8pPr marL="2564160">
        <a:defRPr>
          <a:latin typeface="+mn-lt"/>
          <a:ea typeface="+mn-ea"/>
          <a:cs typeface="+mn-cs"/>
        </a:defRPr>
      </a:lvl8pPr>
      <a:lvl9pPr marL="29304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9/27/2019</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78786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342900" rtl="0" eaLnBrk="1" latinLnBrk="0" hangingPunct="1">
        <a:spcBef>
          <a:spcPct val="0"/>
        </a:spcBef>
        <a:buNone/>
        <a:defRPr sz="2700" b="0"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hyperlink" Target="http://en.wikipedia.org/wiki/File:Target-human_silhouette.png"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hyperlink" Target="http://free-illustrations.gatag.net/tag/%e7%88%86%e7%99%ba" TargetMode="External"/><Relationship Id="rId5" Type="http://schemas.openxmlformats.org/officeDocument/2006/relationships/image" Target="../media/image38.jp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hyperlink" Target="http://hintjens.com/blog:10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ftforpeace.wordpress.com/2010/02/18/im-not-ok-you-are-o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fif"/></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ABDC-150A-46F3-8FC0-4771DEAC78FB}"/>
              </a:ext>
            </a:extLst>
          </p:cNvPr>
          <p:cNvSpPr>
            <a:spLocks noGrp="1"/>
          </p:cNvSpPr>
          <p:nvPr>
            <p:ph type="ctrTitle"/>
          </p:nvPr>
        </p:nvSpPr>
        <p:spPr>
          <a:xfrm>
            <a:off x="866216" y="2698930"/>
            <a:ext cx="7411568" cy="2008235"/>
          </a:xfrm>
        </p:spPr>
        <p:txBody>
          <a:bodyPr/>
          <a:lstStyle/>
          <a:p>
            <a:pPr algn="ctr"/>
            <a:r>
              <a:rPr lang="en-US" sz="3600" dirty="0"/>
              <a:t>Cyber security basics and hardening your network </a:t>
            </a:r>
            <a:endParaRPr lang="en-US" dirty="0"/>
          </a:p>
        </p:txBody>
      </p:sp>
      <p:sp>
        <p:nvSpPr>
          <p:cNvPr id="3" name="Subtitle 2">
            <a:extLst>
              <a:ext uri="{FF2B5EF4-FFF2-40B4-BE49-F238E27FC236}">
                <a16:creationId xmlns:a16="http://schemas.microsoft.com/office/drawing/2014/main" id="{C33E49DB-6CA4-41C7-A229-EB7092255F36}"/>
              </a:ext>
            </a:extLst>
          </p:cNvPr>
          <p:cNvSpPr>
            <a:spLocks noGrp="1"/>
          </p:cNvSpPr>
          <p:nvPr>
            <p:ph type="subTitle" idx="1"/>
          </p:nvPr>
        </p:nvSpPr>
        <p:spPr>
          <a:xfrm>
            <a:off x="866216" y="5072016"/>
            <a:ext cx="7411568" cy="1023984"/>
          </a:xfrm>
          <a:solidFill>
            <a:schemeClr val="bg2"/>
          </a:solidFill>
        </p:spPr>
        <p:txBody>
          <a:bodyPr>
            <a:normAutofit/>
          </a:bodyPr>
          <a:lstStyle/>
          <a:p>
            <a:endParaRPr lang="en-US" sz="100" cap="none" dirty="0">
              <a:solidFill>
                <a:schemeClr val="tx1"/>
              </a:solidFill>
            </a:endParaRPr>
          </a:p>
          <a:p>
            <a:r>
              <a:rPr lang="en-US" sz="1800" cap="none" dirty="0">
                <a:solidFill>
                  <a:schemeClr val="tx1"/>
                </a:solidFill>
              </a:rPr>
              <a:t>Presented by Robert Felps &amp; Ed Jones</a:t>
            </a:r>
          </a:p>
          <a:p>
            <a:r>
              <a:rPr lang="en-US" sz="1800" cap="none" dirty="0">
                <a:solidFill>
                  <a:schemeClr val="tx1"/>
                </a:solidFill>
              </a:rPr>
              <a:t>September 24</a:t>
            </a:r>
            <a:r>
              <a:rPr lang="en-US" sz="1800" dirty="0">
                <a:solidFill>
                  <a:schemeClr val="tx1"/>
                </a:solidFill>
              </a:rPr>
              <a:t>, 2019</a:t>
            </a:r>
          </a:p>
        </p:txBody>
      </p:sp>
      <p:pic>
        <p:nvPicPr>
          <p:cNvPr id="5" name="Picture 4">
            <a:extLst>
              <a:ext uri="{FF2B5EF4-FFF2-40B4-BE49-F238E27FC236}">
                <a16:creationId xmlns:a16="http://schemas.microsoft.com/office/drawing/2014/main" id="{BAACC406-53E5-46D9-91DB-7A02C04BEBF9}"/>
              </a:ext>
            </a:extLst>
          </p:cNvPr>
          <p:cNvPicPr>
            <a:picLocks noChangeAspect="1"/>
          </p:cNvPicPr>
          <p:nvPr/>
        </p:nvPicPr>
        <p:blipFill>
          <a:blip r:embed="rId3"/>
          <a:stretch>
            <a:fillRect/>
          </a:stretch>
        </p:blipFill>
        <p:spPr>
          <a:xfrm>
            <a:off x="1560408" y="762000"/>
            <a:ext cx="6023184" cy="2373086"/>
          </a:xfrm>
          <a:prstGeom prst="rect">
            <a:avLst/>
          </a:prstGeom>
        </p:spPr>
      </p:pic>
      <p:pic>
        <p:nvPicPr>
          <p:cNvPr id="6" name="Picture 5" descr="ThirdRock new logo.png">
            <a:extLst>
              <a:ext uri="{FF2B5EF4-FFF2-40B4-BE49-F238E27FC236}">
                <a16:creationId xmlns:a16="http://schemas.microsoft.com/office/drawing/2014/main" id="{0441EEBE-F391-4BB2-AB5D-212AFD875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5146457"/>
            <a:ext cx="2160745" cy="875102"/>
          </a:xfrm>
          <a:prstGeom prst="rect">
            <a:avLst/>
          </a:prstGeom>
        </p:spPr>
      </p:pic>
    </p:spTree>
    <p:extLst>
      <p:ext uri="{BB962C8B-B14F-4D97-AF65-F5344CB8AC3E}">
        <p14:creationId xmlns:p14="http://schemas.microsoft.com/office/powerpoint/2010/main" val="406009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2F57-8E1C-4621-80F0-B869F6056BFB}"/>
              </a:ext>
            </a:extLst>
          </p:cNvPr>
          <p:cNvSpPr>
            <a:spLocks noGrp="1"/>
          </p:cNvSpPr>
          <p:nvPr>
            <p:ph type="title"/>
          </p:nvPr>
        </p:nvSpPr>
        <p:spPr>
          <a:xfrm>
            <a:off x="565729" y="429259"/>
            <a:ext cx="8012545" cy="430887"/>
          </a:xfrm>
        </p:spPr>
        <p:txBody>
          <a:bodyPr/>
          <a:lstStyle/>
          <a:p>
            <a:r>
              <a:rPr lang="en-US" sz="2800" dirty="0">
                <a:latin typeface="Roboto Slab" pitchFamily="2" charset="0"/>
                <a:ea typeface="Roboto Slab" pitchFamily="2" charset="0"/>
              </a:rPr>
              <a:t>Phishing </a:t>
            </a:r>
            <a:r>
              <a:rPr lang="en-US" sz="2800" dirty="0"/>
              <a:t>E</a:t>
            </a:r>
            <a:r>
              <a:rPr lang="en-US" sz="2800" dirty="0">
                <a:latin typeface="Roboto Slab" pitchFamily="2" charset="0"/>
                <a:ea typeface="Roboto Slab" pitchFamily="2" charset="0"/>
              </a:rPr>
              <a:t>xample</a:t>
            </a:r>
          </a:p>
        </p:txBody>
      </p:sp>
      <p:pic>
        <p:nvPicPr>
          <p:cNvPr id="6" name="Picture 5" descr="A screenshot of a social media post&#10;&#10;Description generated with very high confidence">
            <a:extLst>
              <a:ext uri="{FF2B5EF4-FFF2-40B4-BE49-F238E27FC236}">
                <a16:creationId xmlns:a16="http://schemas.microsoft.com/office/drawing/2014/main" id="{483D56BF-9030-4BC5-A530-8F1FF12D3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25" y="1196642"/>
            <a:ext cx="6202017" cy="4950733"/>
          </a:xfrm>
          <a:prstGeom prst="rect">
            <a:avLst/>
          </a:prstGeom>
        </p:spPr>
      </p:pic>
      <p:sp>
        <p:nvSpPr>
          <p:cNvPr id="8" name="Oval 7">
            <a:extLst>
              <a:ext uri="{FF2B5EF4-FFF2-40B4-BE49-F238E27FC236}">
                <a16:creationId xmlns:a16="http://schemas.microsoft.com/office/drawing/2014/main" id="{8FD0FF1D-EF70-4014-8484-FC0F70195290}"/>
              </a:ext>
            </a:extLst>
          </p:cNvPr>
          <p:cNvSpPr/>
          <p:nvPr/>
        </p:nvSpPr>
        <p:spPr>
          <a:xfrm>
            <a:off x="3133310" y="1196642"/>
            <a:ext cx="1269726" cy="423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D12A78-C0AC-400C-8A42-C95D7914D4EE}"/>
              </a:ext>
            </a:extLst>
          </p:cNvPr>
          <p:cNvSpPr/>
          <p:nvPr/>
        </p:nvSpPr>
        <p:spPr>
          <a:xfrm>
            <a:off x="1508261" y="1594121"/>
            <a:ext cx="1269726" cy="423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2428A1-5E3D-48CC-8CB6-BD0584FB164C}"/>
              </a:ext>
            </a:extLst>
          </p:cNvPr>
          <p:cNvSpPr/>
          <p:nvPr/>
        </p:nvSpPr>
        <p:spPr>
          <a:xfrm rot="16200000">
            <a:off x="1762065" y="2401866"/>
            <a:ext cx="539393" cy="352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4EF025A-95D7-4D3B-827E-25C1B74B2643}"/>
              </a:ext>
            </a:extLst>
          </p:cNvPr>
          <p:cNvSpPr/>
          <p:nvPr/>
        </p:nvSpPr>
        <p:spPr>
          <a:xfrm rot="16200000">
            <a:off x="1595964" y="1301980"/>
            <a:ext cx="266132" cy="200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32FEC9-96F0-4D4C-A981-35EB11DF1EC8}"/>
              </a:ext>
            </a:extLst>
          </p:cNvPr>
          <p:cNvSpPr/>
          <p:nvPr/>
        </p:nvSpPr>
        <p:spPr>
          <a:xfrm rot="16200000">
            <a:off x="3337291" y="4224875"/>
            <a:ext cx="266132" cy="200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3D932DE-C02B-4095-A92D-041D2E2B776D}"/>
              </a:ext>
            </a:extLst>
          </p:cNvPr>
          <p:cNvCxnSpPr/>
          <p:nvPr/>
        </p:nvCxnSpPr>
        <p:spPr>
          <a:xfrm>
            <a:off x="4089779" y="4399128"/>
            <a:ext cx="18833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DB84FD9-5D4F-4046-835A-0BC009F67F87}"/>
              </a:ext>
            </a:extLst>
          </p:cNvPr>
          <p:cNvSpPr/>
          <p:nvPr/>
        </p:nvSpPr>
        <p:spPr>
          <a:xfrm rot="16200000">
            <a:off x="1014897" y="5396308"/>
            <a:ext cx="266132" cy="200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ED24FC-9513-438E-A004-6E5E52D1CCA0}"/>
              </a:ext>
            </a:extLst>
          </p:cNvPr>
          <p:cNvSpPr/>
          <p:nvPr/>
        </p:nvSpPr>
        <p:spPr>
          <a:xfrm rot="16200000">
            <a:off x="1128026" y="5557807"/>
            <a:ext cx="266132" cy="20014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827D32-4D24-4A99-A02F-E6AE4EE85BC3}"/>
              </a:ext>
            </a:extLst>
          </p:cNvPr>
          <p:cNvSpPr/>
          <p:nvPr/>
        </p:nvSpPr>
        <p:spPr>
          <a:xfrm rot="16200000">
            <a:off x="1030214" y="5857372"/>
            <a:ext cx="266132" cy="20014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0FF9B50-2964-48D5-8207-DBDD85EBD770}"/>
              </a:ext>
            </a:extLst>
          </p:cNvPr>
          <p:cNvCxnSpPr>
            <a:cxnSpLocks/>
          </p:cNvCxnSpPr>
          <p:nvPr/>
        </p:nvCxnSpPr>
        <p:spPr>
          <a:xfrm>
            <a:off x="3204949" y="5065593"/>
            <a:ext cx="1262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E59DDF-E5BF-4D21-A9A5-ED6D66DC9115}"/>
              </a:ext>
            </a:extLst>
          </p:cNvPr>
          <p:cNvCxnSpPr/>
          <p:nvPr/>
        </p:nvCxnSpPr>
        <p:spPr>
          <a:xfrm>
            <a:off x="1486895" y="2751082"/>
            <a:ext cx="18833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CAB6AD-44B2-4A40-9B68-F24F46F7ABA4}"/>
              </a:ext>
            </a:extLst>
          </p:cNvPr>
          <p:cNvCxnSpPr>
            <a:cxnSpLocks/>
          </p:cNvCxnSpPr>
          <p:nvPr/>
        </p:nvCxnSpPr>
        <p:spPr>
          <a:xfrm>
            <a:off x="1263696" y="5558565"/>
            <a:ext cx="5991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7">
            <a:extLst>
              <a:ext uri="{FF2B5EF4-FFF2-40B4-BE49-F238E27FC236}">
                <a16:creationId xmlns:a16="http://schemas.microsoft.com/office/drawing/2014/main" id="{A76BDCDE-C2DB-41B4-A727-27060F547A31}"/>
              </a:ext>
            </a:extLst>
          </p:cNvPr>
          <p:cNvSpPr/>
          <p:nvPr/>
        </p:nvSpPr>
        <p:spPr>
          <a:xfrm>
            <a:off x="5373751" y="1329016"/>
            <a:ext cx="1718583" cy="801384"/>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Email addresses:</a:t>
            </a:r>
          </a:p>
          <a:p>
            <a:pPr marL="228600" indent="-182880">
              <a:buFontTx/>
              <a:buChar char="-"/>
            </a:pPr>
            <a:r>
              <a:rPr lang="en-US" sz="1500" dirty="0"/>
              <a:t>Bizarre</a:t>
            </a:r>
          </a:p>
          <a:p>
            <a:pPr marL="228600" indent="-182880">
              <a:buFontTx/>
              <a:buChar char="-"/>
            </a:pPr>
            <a:r>
              <a:rPr lang="en-US" sz="1500" dirty="0"/>
              <a:t>Almost correct</a:t>
            </a:r>
          </a:p>
        </p:txBody>
      </p:sp>
      <p:cxnSp>
        <p:nvCxnSpPr>
          <p:cNvPr id="4" name="Straight Connector 3">
            <a:extLst>
              <a:ext uri="{FF2B5EF4-FFF2-40B4-BE49-F238E27FC236}">
                <a16:creationId xmlns:a16="http://schemas.microsoft.com/office/drawing/2014/main" id="{424C7CC8-C5DC-4AFD-90B4-5E11621A9D16}"/>
              </a:ext>
            </a:extLst>
          </p:cNvPr>
          <p:cNvCxnSpPr>
            <a:cxnSpLocks/>
            <a:stCxn id="21" idx="1"/>
          </p:cNvCxnSpPr>
          <p:nvPr/>
        </p:nvCxnSpPr>
        <p:spPr>
          <a:xfrm flipH="1" flipV="1">
            <a:off x="4431194" y="1408429"/>
            <a:ext cx="942557" cy="3212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1E8F8C9-BF60-48DB-BE2B-480FF000EFDD}"/>
              </a:ext>
            </a:extLst>
          </p:cNvPr>
          <p:cNvCxnSpPr>
            <a:cxnSpLocks/>
            <a:stCxn id="21" idx="1"/>
          </p:cNvCxnSpPr>
          <p:nvPr/>
        </p:nvCxnSpPr>
        <p:spPr>
          <a:xfrm flipH="1">
            <a:off x="2806147" y="1729708"/>
            <a:ext cx="2567604" cy="794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ounded Rectangle 7">
            <a:extLst>
              <a:ext uri="{FF2B5EF4-FFF2-40B4-BE49-F238E27FC236}">
                <a16:creationId xmlns:a16="http://schemas.microsoft.com/office/drawing/2014/main" id="{05AB70D2-0F87-4915-8860-8F2B0B65E254}"/>
              </a:ext>
            </a:extLst>
          </p:cNvPr>
          <p:cNvSpPr/>
          <p:nvPr/>
        </p:nvSpPr>
        <p:spPr>
          <a:xfrm>
            <a:off x="3678834" y="1991347"/>
            <a:ext cx="1534825" cy="317091"/>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Unusual items</a:t>
            </a:r>
            <a:endParaRPr lang="en-US" sz="1500" dirty="0"/>
          </a:p>
        </p:txBody>
      </p:sp>
      <p:cxnSp>
        <p:nvCxnSpPr>
          <p:cNvPr id="24" name="Straight Connector 23">
            <a:extLst>
              <a:ext uri="{FF2B5EF4-FFF2-40B4-BE49-F238E27FC236}">
                <a16:creationId xmlns:a16="http://schemas.microsoft.com/office/drawing/2014/main" id="{6D7C2EF5-75E0-4CB0-8A52-920537A3EB16}"/>
              </a:ext>
            </a:extLst>
          </p:cNvPr>
          <p:cNvCxnSpPr>
            <a:cxnSpLocks/>
            <a:stCxn id="23" idx="1"/>
            <a:endCxn id="10" idx="5"/>
          </p:cNvCxnSpPr>
          <p:nvPr/>
        </p:nvCxnSpPr>
        <p:spPr>
          <a:xfrm flipH="1">
            <a:off x="2156404" y="2149893"/>
            <a:ext cx="1522430" cy="237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7">
            <a:extLst>
              <a:ext uri="{FF2B5EF4-FFF2-40B4-BE49-F238E27FC236}">
                <a16:creationId xmlns:a16="http://schemas.microsoft.com/office/drawing/2014/main" id="{23B20305-E77D-4B32-BDF7-B088C18EE4DF}"/>
              </a:ext>
            </a:extLst>
          </p:cNvPr>
          <p:cNvSpPr/>
          <p:nvPr/>
        </p:nvSpPr>
        <p:spPr>
          <a:xfrm>
            <a:off x="5537640" y="5053570"/>
            <a:ext cx="1625160" cy="509030"/>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Poor grammar</a:t>
            </a:r>
            <a:endParaRPr lang="en-US" sz="1500" dirty="0"/>
          </a:p>
        </p:txBody>
      </p:sp>
      <p:cxnSp>
        <p:nvCxnSpPr>
          <p:cNvPr id="37" name="Straight Connector 36">
            <a:extLst>
              <a:ext uri="{FF2B5EF4-FFF2-40B4-BE49-F238E27FC236}">
                <a16:creationId xmlns:a16="http://schemas.microsoft.com/office/drawing/2014/main" id="{F13F5626-4126-4F8A-BE03-7F16258BF413}"/>
              </a:ext>
            </a:extLst>
          </p:cNvPr>
          <p:cNvCxnSpPr>
            <a:cxnSpLocks/>
            <a:stCxn id="36" idx="1"/>
          </p:cNvCxnSpPr>
          <p:nvPr/>
        </p:nvCxnSpPr>
        <p:spPr>
          <a:xfrm flipH="1" flipV="1">
            <a:off x="4431194" y="5065593"/>
            <a:ext cx="1106446" cy="2424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Rounded Rectangle 7">
            <a:extLst>
              <a:ext uri="{FF2B5EF4-FFF2-40B4-BE49-F238E27FC236}">
                <a16:creationId xmlns:a16="http://schemas.microsoft.com/office/drawing/2014/main" id="{53085851-1DB3-46D0-8F3A-D6C46F1B31E9}"/>
              </a:ext>
            </a:extLst>
          </p:cNvPr>
          <p:cNvSpPr/>
          <p:nvPr/>
        </p:nvSpPr>
        <p:spPr>
          <a:xfrm>
            <a:off x="2883593" y="5508238"/>
            <a:ext cx="1625160" cy="329037"/>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Inconsistencies</a:t>
            </a:r>
            <a:endParaRPr lang="en-US" sz="1500" dirty="0"/>
          </a:p>
        </p:txBody>
      </p:sp>
      <p:cxnSp>
        <p:nvCxnSpPr>
          <p:cNvPr id="39" name="Straight Connector 38">
            <a:extLst>
              <a:ext uri="{FF2B5EF4-FFF2-40B4-BE49-F238E27FC236}">
                <a16:creationId xmlns:a16="http://schemas.microsoft.com/office/drawing/2014/main" id="{C9AD470E-662B-4F86-B114-07252F465CB4}"/>
              </a:ext>
            </a:extLst>
          </p:cNvPr>
          <p:cNvCxnSpPr>
            <a:cxnSpLocks/>
            <a:stCxn id="38" idx="1"/>
            <a:endCxn id="17" idx="5"/>
          </p:cNvCxnSpPr>
          <p:nvPr/>
        </p:nvCxnSpPr>
        <p:spPr>
          <a:xfrm flipH="1">
            <a:off x="1234041" y="5672757"/>
            <a:ext cx="1649552" cy="1905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B5C05C-D33A-41B6-9F70-88BE0F54F6EC}"/>
              </a:ext>
            </a:extLst>
          </p:cNvPr>
          <p:cNvPicPr>
            <a:picLocks noChangeAspect="1"/>
          </p:cNvPicPr>
          <p:nvPr/>
        </p:nvPicPr>
        <p:blipFill rotWithShape="1">
          <a:blip r:embed="rId4"/>
          <a:srcRect l="15627" b="13270"/>
          <a:stretch/>
        </p:blipFill>
        <p:spPr>
          <a:xfrm>
            <a:off x="7303102" y="5461934"/>
            <a:ext cx="1702067" cy="1257149"/>
          </a:xfrm>
          <a:prstGeom prst="rect">
            <a:avLst/>
          </a:prstGeom>
        </p:spPr>
      </p:pic>
    </p:spTree>
    <p:extLst>
      <p:ext uri="{BB962C8B-B14F-4D97-AF65-F5344CB8AC3E}">
        <p14:creationId xmlns:p14="http://schemas.microsoft.com/office/powerpoint/2010/main" val="4481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par>
                                <p:cTn id="20" presetID="2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1500"/>
                            </p:stCondLst>
                            <p:childTnLst>
                              <p:par>
                                <p:cTn id="62" presetID="22" presetClass="entr" presetSubtype="2"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right)">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500"/>
                            </p:stCondLst>
                            <p:childTnLst>
                              <p:par>
                                <p:cTn id="79" presetID="22" presetClass="entr" presetSubtype="8"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par>
                          <p:cTn id="86" fill="hold">
                            <p:stCondLst>
                              <p:cond delay="2500"/>
                            </p:stCondLst>
                            <p:childTnLst>
                              <p:par>
                                <p:cTn id="87" presetID="22" presetClass="entr" presetSubtype="4"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6" grpId="0" animBg="1"/>
      <p:bldP spid="17" grpId="0" animBg="1"/>
      <p:bldP spid="21" grpId="0" animBg="1"/>
      <p:bldP spid="23" grpId="0" animBg="1"/>
      <p:bldP spid="3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366A46-B92F-4F2C-B079-ECAEF1661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3" y="3793463"/>
            <a:ext cx="5912949" cy="2848766"/>
          </a:xfrm>
          <a:prstGeom prst="rect">
            <a:avLst/>
          </a:prstGeom>
          <a:ln>
            <a:solidFill>
              <a:schemeClr val="tx1"/>
            </a:solidFill>
          </a:ln>
        </p:spPr>
      </p:pic>
      <p:pic>
        <p:nvPicPr>
          <p:cNvPr id="25" name="Picture 24">
            <a:extLst>
              <a:ext uri="{FF2B5EF4-FFF2-40B4-BE49-F238E27FC236}">
                <a16:creationId xmlns:a16="http://schemas.microsoft.com/office/drawing/2014/main" id="{873BE2A8-378A-4987-A180-69F566DC6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89" y="1197573"/>
            <a:ext cx="4493915" cy="2608883"/>
          </a:xfrm>
          <a:prstGeom prst="rect">
            <a:avLst/>
          </a:prstGeom>
          <a:ln>
            <a:solidFill>
              <a:schemeClr val="tx1"/>
            </a:solidFill>
          </a:ln>
        </p:spPr>
      </p:pic>
      <p:sp>
        <p:nvSpPr>
          <p:cNvPr id="2" name="Title 1">
            <a:extLst>
              <a:ext uri="{FF2B5EF4-FFF2-40B4-BE49-F238E27FC236}">
                <a16:creationId xmlns:a16="http://schemas.microsoft.com/office/drawing/2014/main" id="{263B2F57-8E1C-4621-80F0-B869F6056BFB}"/>
              </a:ext>
            </a:extLst>
          </p:cNvPr>
          <p:cNvSpPr>
            <a:spLocks noGrp="1"/>
          </p:cNvSpPr>
          <p:nvPr>
            <p:ph type="title"/>
          </p:nvPr>
        </p:nvSpPr>
        <p:spPr>
          <a:xfrm>
            <a:off x="565729" y="429259"/>
            <a:ext cx="8012545" cy="430887"/>
          </a:xfrm>
        </p:spPr>
        <p:txBody>
          <a:bodyPr/>
          <a:lstStyle/>
          <a:p>
            <a:r>
              <a:rPr lang="en-US" sz="2800" dirty="0">
                <a:latin typeface="Roboto Slab" pitchFamily="2" charset="0"/>
                <a:ea typeface="Roboto Slab" pitchFamily="2" charset="0"/>
              </a:rPr>
              <a:t>More Phishing Examples</a:t>
            </a:r>
          </a:p>
        </p:txBody>
      </p:sp>
      <p:sp>
        <p:nvSpPr>
          <p:cNvPr id="9" name="Oval 8">
            <a:extLst>
              <a:ext uri="{FF2B5EF4-FFF2-40B4-BE49-F238E27FC236}">
                <a16:creationId xmlns:a16="http://schemas.microsoft.com/office/drawing/2014/main" id="{6ED12A78-C0AC-400C-8A42-C95D7914D4EE}"/>
              </a:ext>
            </a:extLst>
          </p:cNvPr>
          <p:cNvSpPr/>
          <p:nvPr/>
        </p:nvSpPr>
        <p:spPr>
          <a:xfrm>
            <a:off x="852032" y="1127046"/>
            <a:ext cx="1269726" cy="317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2428A1-5E3D-48CC-8CB6-BD0584FB164C}"/>
              </a:ext>
            </a:extLst>
          </p:cNvPr>
          <p:cNvSpPr/>
          <p:nvPr/>
        </p:nvSpPr>
        <p:spPr>
          <a:xfrm rot="16200000">
            <a:off x="520976" y="3087588"/>
            <a:ext cx="317090" cy="846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32FEC9-96F0-4D4C-A981-35EB11DF1EC8}"/>
              </a:ext>
            </a:extLst>
          </p:cNvPr>
          <p:cNvSpPr/>
          <p:nvPr/>
        </p:nvSpPr>
        <p:spPr>
          <a:xfrm rot="16200000">
            <a:off x="1732039" y="3413915"/>
            <a:ext cx="266132" cy="1603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B84FD9-5D4F-4046-835A-0BC009F67F87}"/>
              </a:ext>
            </a:extLst>
          </p:cNvPr>
          <p:cNvSpPr/>
          <p:nvPr/>
        </p:nvSpPr>
        <p:spPr>
          <a:xfrm rot="16200000">
            <a:off x="1137240" y="4036170"/>
            <a:ext cx="447845" cy="1466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7">
            <a:extLst>
              <a:ext uri="{FF2B5EF4-FFF2-40B4-BE49-F238E27FC236}">
                <a16:creationId xmlns:a16="http://schemas.microsoft.com/office/drawing/2014/main" id="{A76BDCDE-C2DB-41B4-A727-27060F547A31}"/>
              </a:ext>
            </a:extLst>
          </p:cNvPr>
          <p:cNvSpPr/>
          <p:nvPr/>
        </p:nvSpPr>
        <p:spPr>
          <a:xfrm>
            <a:off x="4254587" y="1211597"/>
            <a:ext cx="1718583" cy="801384"/>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Email addresses:</a:t>
            </a:r>
          </a:p>
          <a:p>
            <a:pPr marL="228600" indent="-182880">
              <a:buFontTx/>
              <a:buChar char="-"/>
            </a:pPr>
            <a:r>
              <a:rPr lang="en-US" sz="1500" dirty="0"/>
              <a:t>Not Microsoft</a:t>
            </a:r>
          </a:p>
        </p:txBody>
      </p:sp>
      <p:cxnSp>
        <p:nvCxnSpPr>
          <p:cNvPr id="22" name="Straight Connector 21">
            <a:extLst>
              <a:ext uri="{FF2B5EF4-FFF2-40B4-BE49-F238E27FC236}">
                <a16:creationId xmlns:a16="http://schemas.microsoft.com/office/drawing/2014/main" id="{C1E8F8C9-BF60-48DB-BE2B-480FF000EFDD}"/>
              </a:ext>
            </a:extLst>
          </p:cNvPr>
          <p:cNvCxnSpPr>
            <a:cxnSpLocks/>
            <a:stCxn id="21" idx="1"/>
            <a:endCxn id="9" idx="6"/>
          </p:cNvCxnSpPr>
          <p:nvPr/>
        </p:nvCxnSpPr>
        <p:spPr>
          <a:xfrm flipH="1" flipV="1">
            <a:off x="2121758" y="1285592"/>
            <a:ext cx="2132829" cy="3266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ounded Rectangle 7">
            <a:extLst>
              <a:ext uri="{FF2B5EF4-FFF2-40B4-BE49-F238E27FC236}">
                <a16:creationId xmlns:a16="http://schemas.microsoft.com/office/drawing/2014/main" id="{05AB70D2-0F87-4915-8860-8F2B0B65E254}"/>
              </a:ext>
            </a:extLst>
          </p:cNvPr>
          <p:cNvSpPr/>
          <p:nvPr/>
        </p:nvSpPr>
        <p:spPr>
          <a:xfrm>
            <a:off x="3741340" y="2910063"/>
            <a:ext cx="1897460" cy="317091"/>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Unusual Signature</a:t>
            </a:r>
            <a:endParaRPr lang="en-US" sz="1500" dirty="0"/>
          </a:p>
        </p:txBody>
      </p:sp>
      <p:cxnSp>
        <p:nvCxnSpPr>
          <p:cNvPr id="24" name="Straight Connector 23">
            <a:extLst>
              <a:ext uri="{FF2B5EF4-FFF2-40B4-BE49-F238E27FC236}">
                <a16:creationId xmlns:a16="http://schemas.microsoft.com/office/drawing/2014/main" id="{6D7C2EF5-75E0-4CB0-8A52-920537A3EB16}"/>
              </a:ext>
            </a:extLst>
          </p:cNvPr>
          <p:cNvCxnSpPr>
            <a:cxnSpLocks/>
            <a:stCxn id="23" idx="1"/>
            <a:endCxn id="10" idx="5"/>
          </p:cNvCxnSpPr>
          <p:nvPr/>
        </p:nvCxnSpPr>
        <p:spPr>
          <a:xfrm flipH="1">
            <a:off x="978934" y="3068609"/>
            <a:ext cx="2762406" cy="3303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7">
            <a:extLst>
              <a:ext uri="{FF2B5EF4-FFF2-40B4-BE49-F238E27FC236}">
                <a16:creationId xmlns:a16="http://schemas.microsoft.com/office/drawing/2014/main" id="{23B20305-E77D-4B32-BDF7-B088C18EE4DF}"/>
              </a:ext>
            </a:extLst>
          </p:cNvPr>
          <p:cNvSpPr/>
          <p:nvPr/>
        </p:nvSpPr>
        <p:spPr>
          <a:xfrm>
            <a:off x="3741340" y="4190176"/>
            <a:ext cx="2964260" cy="509030"/>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Name doesn’t match address!</a:t>
            </a:r>
            <a:endParaRPr lang="en-US" sz="1500" dirty="0"/>
          </a:p>
        </p:txBody>
      </p:sp>
      <p:cxnSp>
        <p:nvCxnSpPr>
          <p:cNvPr id="37" name="Straight Connector 36">
            <a:extLst>
              <a:ext uri="{FF2B5EF4-FFF2-40B4-BE49-F238E27FC236}">
                <a16:creationId xmlns:a16="http://schemas.microsoft.com/office/drawing/2014/main" id="{F13F5626-4126-4F8A-BE03-7F16258BF413}"/>
              </a:ext>
            </a:extLst>
          </p:cNvPr>
          <p:cNvCxnSpPr>
            <a:cxnSpLocks/>
            <a:stCxn id="36" idx="1"/>
          </p:cNvCxnSpPr>
          <p:nvPr/>
        </p:nvCxnSpPr>
        <p:spPr>
          <a:xfrm flipH="1" flipV="1">
            <a:off x="2634894" y="4202199"/>
            <a:ext cx="1106446" cy="2424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Rounded Rectangle 7">
            <a:extLst>
              <a:ext uri="{FF2B5EF4-FFF2-40B4-BE49-F238E27FC236}">
                <a16:creationId xmlns:a16="http://schemas.microsoft.com/office/drawing/2014/main" id="{53085851-1DB3-46D0-8F3A-D6C46F1B31E9}"/>
              </a:ext>
            </a:extLst>
          </p:cNvPr>
          <p:cNvSpPr/>
          <p:nvPr/>
        </p:nvSpPr>
        <p:spPr>
          <a:xfrm>
            <a:off x="2883592" y="5508238"/>
            <a:ext cx="2526607" cy="329037"/>
          </a:xfrm>
          <a:prstGeom prst="roundRect">
            <a:avLst>
              <a:gd name="adj" fmla="val 7435"/>
            </a:avLst>
          </a:prstGeom>
          <a:ln w="28575"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t>Unexpected Attachment!</a:t>
            </a:r>
            <a:endParaRPr lang="en-US" sz="1500" dirty="0"/>
          </a:p>
        </p:txBody>
      </p:sp>
      <p:cxnSp>
        <p:nvCxnSpPr>
          <p:cNvPr id="39" name="Straight Connector 38">
            <a:extLst>
              <a:ext uri="{FF2B5EF4-FFF2-40B4-BE49-F238E27FC236}">
                <a16:creationId xmlns:a16="http://schemas.microsoft.com/office/drawing/2014/main" id="{C9AD470E-662B-4F86-B114-07252F465CB4}"/>
              </a:ext>
            </a:extLst>
          </p:cNvPr>
          <p:cNvCxnSpPr>
            <a:cxnSpLocks/>
            <a:stCxn id="38" idx="1"/>
            <a:endCxn id="15" idx="3"/>
          </p:cNvCxnSpPr>
          <p:nvPr/>
        </p:nvCxnSpPr>
        <p:spPr>
          <a:xfrm flipH="1" flipV="1">
            <a:off x="1879723" y="4927862"/>
            <a:ext cx="1003869" cy="7448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B5C05C-D33A-41B6-9F70-88BE0F54F6EC}"/>
              </a:ext>
            </a:extLst>
          </p:cNvPr>
          <p:cNvPicPr>
            <a:picLocks noChangeAspect="1"/>
          </p:cNvPicPr>
          <p:nvPr/>
        </p:nvPicPr>
        <p:blipFill rotWithShape="1">
          <a:blip r:embed="rId5"/>
          <a:srcRect l="15627" b="13270"/>
          <a:stretch/>
        </p:blipFill>
        <p:spPr>
          <a:xfrm>
            <a:off x="7185844" y="1805908"/>
            <a:ext cx="1702067" cy="1257149"/>
          </a:xfrm>
          <a:prstGeom prst="rect">
            <a:avLst/>
          </a:prstGeom>
        </p:spPr>
      </p:pic>
    </p:spTree>
    <p:extLst>
      <p:ext uri="{BB962C8B-B14F-4D97-AF65-F5344CB8AC3E}">
        <p14:creationId xmlns:p14="http://schemas.microsoft.com/office/powerpoint/2010/main" val="36971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500"/>
                                        <p:tgtEl>
                                          <p:spTgt spid="2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P spid="21" grpId="0" animBg="1"/>
      <p:bldP spid="23" grpId="0" animBg="1"/>
      <p:bldP spid="36"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3FF8-6336-4B3C-8286-EF568B4409C8}"/>
              </a:ext>
            </a:extLst>
          </p:cNvPr>
          <p:cNvSpPr>
            <a:spLocks noGrp="1"/>
          </p:cNvSpPr>
          <p:nvPr>
            <p:ph type="title"/>
          </p:nvPr>
        </p:nvSpPr>
        <p:spPr/>
        <p:txBody>
          <a:bodyPr/>
          <a:lstStyle/>
          <a:p>
            <a:r>
              <a:rPr lang="en-US" dirty="0">
                <a:latin typeface="Roboto Slab" pitchFamily="2" charset="0"/>
                <a:ea typeface="Roboto Slab" pitchFamily="2" charset="0"/>
              </a:rPr>
              <a:t>Spear Phishing</a:t>
            </a:r>
          </a:p>
        </p:txBody>
      </p:sp>
      <p:pic>
        <p:nvPicPr>
          <p:cNvPr id="7" name="Picture 6" descr="A close up of a logo&#10;&#10;Description generated with very high confidence">
            <a:extLst>
              <a:ext uri="{FF2B5EF4-FFF2-40B4-BE49-F238E27FC236}">
                <a16:creationId xmlns:a16="http://schemas.microsoft.com/office/drawing/2014/main" id="{99A1C401-12BE-45A4-9E25-8D1AAE1DAA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7774" y="1829446"/>
            <a:ext cx="1834283" cy="3535325"/>
          </a:xfrm>
          <a:prstGeom prst="rect">
            <a:avLst/>
          </a:prstGeom>
        </p:spPr>
      </p:pic>
      <p:sp>
        <p:nvSpPr>
          <p:cNvPr id="20" name="Arrow: Right 19">
            <a:extLst>
              <a:ext uri="{FF2B5EF4-FFF2-40B4-BE49-F238E27FC236}">
                <a16:creationId xmlns:a16="http://schemas.microsoft.com/office/drawing/2014/main" id="{F3837632-D3FB-4BBD-B7D8-A6CCD1D20AB9}"/>
              </a:ext>
            </a:extLst>
          </p:cNvPr>
          <p:cNvSpPr/>
          <p:nvPr/>
        </p:nvSpPr>
        <p:spPr>
          <a:xfrm>
            <a:off x="5796906" y="3314407"/>
            <a:ext cx="2301476" cy="669020"/>
          </a:xfrm>
          <a:prstGeom prst="rightArrow">
            <a:avLst>
              <a:gd name="adj1" fmla="val 45318"/>
              <a:gd name="adj2" fmla="val 14155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Spear Phishing</a:t>
            </a:r>
          </a:p>
        </p:txBody>
      </p:sp>
      <p:pic>
        <p:nvPicPr>
          <p:cNvPr id="21" name="Picture 20">
            <a:extLst>
              <a:ext uri="{FF2B5EF4-FFF2-40B4-BE49-F238E27FC236}">
                <a16:creationId xmlns:a16="http://schemas.microsoft.com/office/drawing/2014/main" id="{7B9D35FD-C995-4E7D-8DF5-37369DD3F286}"/>
              </a:ext>
            </a:extLst>
          </p:cNvPr>
          <p:cNvPicPr>
            <a:picLocks noChangeAspect="1"/>
          </p:cNvPicPr>
          <p:nvPr/>
        </p:nvPicPr>
        <p:blipFill>
          <a:blip r:embed="rId5"/>
          <a:stretch>
            <a:fillRect/>
          </a:stretch>
        </p:blipFill>
        <p:spPr>
          <a:xfrm>
            <a:off x="4120258" y="2637543"/>
            <a:ext cx="1871634" cy="1871634"/>
          </a:xfrm>
          <a:prstGeom prst="rect">
            <a:avLst/>
          </a:prstGeom>
        </p:spPr>
      </p:pic>
      <p:cxnSp>
        <p:nvCxnSpPr>
          <p:cNvPr id="27" name="Straight Arrow Connector 26">
            <a:extLst>
              <a:ext uri="{FF2B5EF4-FFF2-40B4-BE49-F238E27FC236}">
                <a16:creationId xmlns:a16="http://schemas.microsoft.com/office/drawing/2014/main" id="{ED10254F-5728-4B5C-A6FE-A8CD9B73E409}"/>
              </a:ext>
            </a:extLst>
          </p:cNvPr>
          <p:cNvCxnSpPr>
            <a:cxnSpLocks/>
            <a:stCxn id="8" idx="3"/>
          </p:cNvCxnSpPr>
          <p:nvPr/>
        </p:nvCxnSpPr>
        <p:spPr>
          <a:xfrm>
            <a:off x="3166843" y="2224212"/>
            <a:ext cx="1229720" cy="9439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F76680E-579F-41DA-9FB3-92F950084F49}"/>
              </a:ext>
            </a:extLst>
          </p:cNvPr>
          <p:cNvSpPr txBox="1"/>
          <p:nvPr/>
        </p:nvSpPr>
        <p:spPr>
          <a:xfrm>
            <a:off x="4464817" y="3846073"/>
            <a:ext cx="1308628" cy="369332"/>
          </a:xfrm>
          <a:prstGeom prst="rect">
            <a:avLst/>
          </a:prstGeom>
          <a:noFill/>
        </p:spPr>
        <p:txBody>
          <a:bodyPr wrap="none" rtlCol="0">
            <a:spAutoFit/>
          </a:bodyPr>
          <a:lstStyle/>
          <a:p>
            <a:r>
              <a:rPr lang="en-US" b="1" dirty="0">
                <a:solidFill>
                  <a:schemeClr val="bg1"/>
                </a:solidFill>
              </a:rPr>
              <a:t>I </a:t>
            </a:r>
            <a:r>
              <a:rPr lang="en-US" b="1" u="sng" dirty="0">
                <a:solidFill>
                  <a:schemeClr val="bg1"/>
                </a:solidFill>
              </a:rPr>
              <a:t>know</a:t>
            </a:r>
            <a:r>
              <a:rPr lang="en-US" b="1" dirty="0">
                <a:solidFill>
                  <a:schemeClr val="bg1"/>
                </a:solidFill>
              </a:rPr>
              <a:t> you!</a:t>
            </a:r>
          </a:p>
        </p:txBody>
      </p:sp>
      <p:sp>
        <p:nvSpPr>
          <p:cNvPr id="30" name="TextBox 29">
            <a:extLst>
              <a:ext uri="{FF2B5EF4-FFF2-40B4-BE49-F238E27FC236}">
                <a16:creationId xmlns:a16="http://schemas.microsoft.com/office/drawing/2014/main" id="{9BC65F68-FABD-4DC6-82F3-FD8627CF8618}"/>
              </a:ext>
            </a:extLst>
          </p:cNvPr>
          <p:cNvSpPr txBox="1"/>
          <p:nvPr/>
        </p:nvSpPr>
        <p:spPr>
          <a:xfrm>
            <a:off x="7204708" y="4587855"/>
            <a:ext cx="1787349" cy="338554"/>
          </a:xfrm>
          <a:prstGeom prst="rect">
            <a:avLst/>
          </a:prstGeom>
          <a:noFill/>
        </p:spPr>
        <p:txBody>
          <a:bodyPr wrap="none" rtlCol="0">
            <a:spAutoFit/>
          </a:bodyPr>
          <a:lstStyle/>
          <a:p>
            <a:r>
              <a:rPr lang="en-US" sz="1600" b="1" dirty="0">
                <a:solidFill>
                  <a:srgbClr val="00B0F0"/>
                </a:solidFill>
              </a:rPr>
              <a:t>You are the Target!</a:t>
            </a:r>
          </a:p>
        </p:txBody>
      </p:sp>
      <p:cxnSp>
        <p:nvCxnSpPr>
          <p:cNvPr id="37" name="Straight Arrow Connector 36">
            <a:extLst>
              <a:ext uri="{FF2B5EF4-FFF2-40B4-BE49-F238E27FC236}">
                <a16:creationId xmlns:a16="http://schemas.microsoft.com/office/drawing/2014/main" id="{4B2EDBD8-54EF-4502-9053-3A8CD48840A2}"/>
              </a:ext>
            </a:extLst>
          </p:cNvPr>
          <p:cNvCxnSpPr>
            <a:cxnSpLocks/>
            <a:stCxn id="11" idx="3"/>
          </p:cNvCxnSpPr>
          <p:nvPr/>
        </p:nvCxnSpPr>
        <p:spPr>
          <a:xfrm>
            <a:off x="2191303" y="3385814"/>
            <a:ext cx="2162730" cy="528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175ABE-92AE-4CDD-A958-63CC53E61D5A}"/>
              </a:ext>
            </a:extLst>
          </p:cNvPr>
          <p:cNvCxnSpPr>
            <a:cxnSpLocks/>
            <a:stCxn id="9" idx="3"/>
          </p:cNvCxnSpPr>
          <p:nvPr/>
        </p:nvCxnSpPr>
        <p:spPr>
          <a:xfrm flipV="1">
            <a:off x="2734814" y="3703107"/>
            <a:ext cx="1596620" cy="10863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857C44-ABBD-4D7A-88C1-999CC3656C05}"/>
              </a:ext>
            </a:extLst>
          </p:cNvPr>
          <p:cNvCxnSpPr>
            <a:cxnSpLocks/>
            <a:stCxn id="28" idx="0"/>
          </p:cNvCxnSpPr>
          <p:nvPr/>
        </p:nvCxnSpPr>
        <p:spPr>
          <a:xfrm flipV="1">
            <a:off x="2814260" y="3976244"/>
            <a:ext cx="1564108" cy="164363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45AE3E3B-6A62-46D0-B3B3-7F47478CC2E5}"/>
              </a:ext>
            </a:extLst>
          </p:cNvPr>
          <p:cNvGrpSpPr/>
          <p:nvPr/>
        </p:nvGrpSpPr>
        <p:grpSpPr>
          <a:xfrm>
            <a:off x="4973860" y="4890011"/>
            <a:ext cx="3567380" cy="1518164"/>
            <a:chOff x="4973860" y="4316842"/>
            <a:chExt cx="3567380" cy="1518164"/>
          </a:xfrm>
        </p:grpSpPr>
        <p:pic>
          <p:nvPicPr>
            <p:cNvPr id="50" name="Picture 49">
              <a:extLst>
                <a:ext uri="{FF2B5EF4-FFF2-40B4-BE49-F238E27FC236}">
                  <a16:creationId xmlns:a16="http://schemas.microsoft.com/office/drawing/2014/main" id="{8FA682FF-CFCA-42FE-A454-A6FF3BFAD794}"/>
                </a:ext>
              </a:extLst>
            </p:cNvPr>
            <p:cNvPicPr>
              <a:picLocks noChangeAspect="1"/>
            </p:cNvPicPr>
            <p:nvPr/>
          </p:nvPicPr>
          <p:blipFill rotWithShape="1">
            <a:blip r:embed="rId6"/>
            <a:srcRect b="41416"/>
            <a:stretch/>
          </p:blipFill>
          <p:spPr>
            <a:xfrm>
              <a:off x="4974330" y="5021692"/>
              <a:ext cx="3566910" cy="516789"/>
            </a:xfrm>
            <a:prstGeom prst="rect">
              <a:avLst/>
            </a:prstGeom>
            <a:ln>
              <a:solidFill>
                <a:schemeClr val="bg1">
                  <a:lumMod val="75000"/>
                </a:schemeClr>
              </a:solidFill>
            </a:ln>
          </p:spPr>
        </p:pic>
        <p:pic>
          <p:nvPicPr>
            <p:cNvPr id="51" name="Picture 50">
              <a:extLst>
                <a:ext uri="{FF2B5EF4-FFF2-40B4-BE49-F238E27FC236}">
                  <a16:creationId xmlns:a16="http://schemas.microsoft.com/office/drawing/2014/main" id="{B33B27B6-2CDA-4BC6-B3C6-BB09971FC143}"/>
                </a:ext>
              </a:extLst>
            </p:cNvPr>
            <p:cNvPicPr>
              <a:picLocks noChangeAspect="1"/>
            </p:cNvPicPr>
            <p:nvPr/>
          </p:nvPicPr>
          <p:blipFill>
            <a:blip r:embed="rId7"/>
            <a:stretch>
              <a:fillRect/>
            </a:stretch>
          </p:blipFill>
          <p:spPr>
            <a:xfrm>
              <a:off x="4973860" y="4316842"/>
              <a:ext cx="2009775" cy="704850"/>
            </a:xfrm>
            <a:prstGeom prst="rect">
              <a:avLst/>
            </a:prstGeom>
          </p:spPr>
        </p:pic>
        <p:sp>
          <p:nvSpPr>
            <p:cNvPr id="52" name="TextBox 51">
              <a:extLst>
                <a:ext uri="{FF2B5EF4-FFF2-40B4-BE49-F238E27FC236}">
                  <a16:creationId xmlns:a16="http://schemas.microsoft.com/office/drawing/2014/main" id="{7D6CE928-A144-45B1-8921-C4F3D69EF5DD}"/>
                </a:ext>
              </a:extLst>
            </p:cNvPr>
            <p:cNvSpPr txBox="1"/>
            <p:nvPr/>
          </p:nvSpPr>
          <p:spPr>
            <a:xfrm>
              <a:off x="4985138" y="5496452"/>
              <a:ext cx="3556102" cy="338554"/>
            </a:xfrm>
            <a:prstGeom prst="rect">
              <a:avLst/>
            </a:prstGeom>
            <a:noFill/>
          </p:spPr>
          <p:txBody>
            <a:bodyPr wrap="none" rtlCol="0">
              <a:spAutoFit/>
            </a:bodyPr>
            <a:lstStyle/>
            <a:p>
              <a:r>
                <a:rPr lang="en-US" sz="1600" dirty="0">
                  <a:solidFill>
                    <a:srgbClr val="0070C0"/>
                  </a:solidFill>
                </a:rPr>
                <a:t>February 22, 2017 – 803 people affected</a:t>
              </a:r>
            </a:p>
          </p:txBody>
        </p:sp>
      </p:grpSp>
      <p:sp>
        <p:nvSpPr>
          <p:cNvPr id="54" name="TextBox 53">
            <a:extLst>
              <a:ext uri="{FF2B5EF4-FFF2-40B4-BE49-F238E27FC236}">
                <a16:creationId xmlns:a16="http://schemas.microsoft.com/office/drawing/2014/main" id="{87406096-EF82-40CA-AD45-0159A6D20FCA}"/>
              </a:ext>
            </a:extLst>
          </p:cNvPr>
          <p:cNvSpPr txBox="1"/>
          <p:nvPr/>
        </p:nvSpPr>
        <p:spPr>
          <a:xfrm>
            <a:off x="3593218" y="1181271"/>
            <a:ext cx="4407376" cy="1200329"/>
          </a:xfrm>
          <a:prstGeom prst="rect">
            <a:avLst/>
          </a:prstGeom>
          <a:noFill/>
        </p:spPr>
        <p:txBody>
          <a:bodyPr wrap="square" rtlCol="0">
            <a:spAutoFit/>
          </a:bodyPr>
          <a:lstStyle/>
          <a:p>
            <a:r>
              <a:rPr lang="en-US" sz="1800" dirty="0"/>
              <a:t>Spear phishing is a </a:t>
            </a:r>
            <a:r>
              <a:rPr lang="en-US" sz="1800" b="1" dirty="0"/>
              <a:t>targeted attack based upon research</a:t>
            </a:r>
            <a:r>
              <a:rPr lang="en-US" sz="1800" dirty="0"/>
              <a:t> of an organization and specific individuals. The email is typically “spoofed” to look internally created.</a:t>
            </a:r>
          </a:p>
        </p:txBody>
      </p:sp>
      <p:grpSp>
        <p:nvGrpSpPr>
          <p:cNvPr id="19" name="Group 18">
            <a:extLst>
              <a:ext uri="{FF2B5EF4-FFF2-40B4-BE49-F238E27FC236}">
                <a16:creationId xmlns:a16="http://schemas.microsoft.com/office/drawing/2014/main" id="{41BF12FC-79AF-4106-83DB-F7BCB9F775C4}"/>
              </a:ext>
            </a:extLst>
          </p:cNvPr>
          <p:cNvGrpSpPr/>
          <p:nvPr/>
        </p:nvGrpSpPr>
        <p:grpSpPr>
          <a:xfrm>
            <a:off x="1023133" y="1707832"/>
            <a:ext cx="2143710" cy="1032760"/>
            <a:chOff x="1023133" y="1707832"/>
            <a:chExt cx="2143710" cy="1032760"/>
          </a:xfrm>
        </p:grpSpPr>
        <p:sp>
          <p:nvSpPr>
            <p:cNvPr id="22" name="TextBox 21">
              <a:extLst>
                <a:ext uri="{FF2B5EF4-FFF2-40B4-BE49-F238E27FC236}">
                  <a16:creationId xmlns:a16="http://schemas.microsoft.com/office/drawing/2014/main" id="{8A0E5FF5-4CE0-42CC-9DA8-D9DC9E25B5A3}"/>
                </a:ext>
              </a:extLst>
            </p:cNvPr>
            <p:cNvSpPr txBox="1"/>
            <p:nvPr/>
          </p:nvSpPr>
          <p:spPr>
            <a:xfrm>
              <a:off x="1023133" y="1872503"/>
              <a:ext cx="987193" cy="369332"/>
            </a:xfrm>
            <a:prstGeom prst="rect">
              <a:avLst/>
            </a:prstGeom>
            <a:noFill/>
          </p:spPr>
          <p:txBody>
            <a:bodyPr wrap="none" rtlCol="0">
              <a:spAutoFit/>
            </a:bodyPr>
            <a:lstStyle/>
            <a:p>
              <a:r>
                <a:rPr lang="en-US" dirty="0"/>
                <a:t>Personal</a:t>
              </a:r>
            </a:p>
          </p:txBody>
        </p:sp>
        <p:grpSp>
          <p:nvGrpSpPr>
            <p:cNvPr id="18" name="Group 17">
              <a:extLst>
                <a:ext uri="{FF2B5EF4-FFF2-40B4-BE49-F238E27FC236}">
                  <a16:creationId xmlns:a16="http://schemas.microsoft.com/office/drawing/2014/main" id="{192C5336-A96F-4D9A-825C-4E73A506F384}"/>
                </a:ext>
              </a:extLst>
            </p:cNvPr>
            <p:cNvGrpSpPr/>
            <p:nvPr/>
          </p:nvGrpSpPr>
          <p:grpSpPr>
            <a:xfrm>
              <a:off x="1976548" y="1707832"/>
              <a:ext cx="1190295" cy="1032760"/>
              <a:chOff x="1976548" y="1707832"/>
              <a:chExt cx="1190295" cy="1032760"/>
            </a:xfrm>
          </p:grpSpPr>
          <p:pic>
            <p:nvPicPr>
              <p:cNvPr id="8" name="Picture 7">
                <a:extLst>
                  <a:ext uri="{FF2B5EF4-FFF2-40B4-BE49-F238E27FC236}">
                    <a16:creationId xmlns:a16="http://schemas.microsoft.com/office/drawing/2014/main" id="{770060A7-73B9-4C27-9B5B-26C35D666EEE}"/>
                  </a:ext>
                </a:extLst>
              </p:cNvPr>
              <p:cNvPicPr>
                <a:picLocks noChangeAspect="1"/>
              </p:cNvPicPr>
              <p:nvPr/>
            </p:nvPicPr>
            <p:blipFill rotWithShape="1">
              <a:blip r:embed="rId8"/>
              <a:srcRect b="13007"/>
              <a:stretch/>
            </p:blipFill>
            <p:spPr>
              <a:xfrm>
                <a:off x="1976548" y="1707832"/>
                <a:ext cx="1190295" cy="1032760"/>
              </a:xfrm>
              <a:prstGeom prst="rect">
                <a:avLst/>
              </a:prstGeom>
              <a:ln>
                <a:solidFill>
                  <a:schemeClr val="bg1">
                    <a:lumMod val="75000"/>
                  </a:schemeClr>
                </a:solidFill>
              </a:ln>
            </p:spPr>
          </p:pic>
          <p:sp>
            <p:nvSpPr>
              <p:cNvPr id="40" name="TextBox 39">
                <a:extLst>
                  <a:ext uri="{FF2B5EF4-FFF2-40B4-BE49-F238E27FC236}">
                    <a16:creationId xmlns:a16="http://schemas.microsoft.com/office/drawing/2014/main" id="{F0BCB4E2-B8F0-45ED-8234-79535D54F354}"/>
                  </a:ext>
                </a:extLst>
              </p:cNvPr>
              <p:cNvSpPr txBox="1"/>
              <p:nvPr/>
            </p:nvSpPr>
            <p:spPr>
              <a:xfrm>
                <a:off x="2663635" y="2381760"/>
                <a:ext cx="500003" cy="184666"/>
              </a:xfrm>
              <a:prstGeom prst="rect">
                <a:avLst/>
              </a:prstGeom>
              <a:solidFill>
                <a:schemeClr val="tx1">
                  <a:lumMod val="85000"/>
                  <a:lumOff val="15000"/>
                </a:schemeClr>
              </a:solidFill>
            </p:spPr>
            <p:txBody>
              <a:bodyPr wrap="square" rtlCol="0">
                <a:spAutoFit/>
              </a:bodyPr>
              <a:lstStyle/>
              <a:p>
                <a:r>
                  <a:rPr lang="en-US" sz="600" b="1" dirty="0">
                    <a:solidFill>
                      <a:schemeClr val="bg1"/>
                    </a:solidFill>
                  </a:rPr>
                  <a:t>John Doe</a:t>
                </a:r>
              </a:p>
            </p:txBody>
          </p:sp>
        </p:grpSp>
      </p:grpSp>
      <p:grpSp>
        <p:nvGrpSpPr>
          <p:cNvPr id="44" name="Group 43">
            <a:extLst>
              <a:ext uri="{FF2B5EF4-FFF2-40B4-BE49-F238E27FC236}">
                <a16:creationId xmlns:a16="http://schemas.microsoft.com/office/drawing/2014/main" id="{F427B68B-ED62-46E7-A2D6-A003CD80FD59}"/>
              </a:ext>
            </a:extLst>
          </p:cNvPr>
          <p:cNvGrpSpPr/>
          <p:nvPr/>
        </p:nvGrpSpPr>
        <p:grpSpPr>
          <a:xfrm>
            <a:off x="236803" y="4144237"/>
            <a:ext cx="2498011" cy="1290447"/>
            <a:chOff x="236803" y="4144237"/>
            <a:chExt cx="2498011" cy="1290447"/>
          </a:xfrm>
        </p:grpSpPr>
        <p:grpSp>
          <p:nvGrpSpPr>
            <p:cNvPr id="35" name="Group 34">
              <a:extLst>
                <a:ext uri="{FF2B5EF4-FFF2-40B4-BE49-F238E27FC236}">
                  <a16:creationId xmlns:a16="http://schemas.microsoft.com/office/drawing/2014/main" id="{50D8B132-FD6D-4688-B7B1-5BFF92703771}"/>
                </a:ext>
              </a:extLst>
            </p:cNvPr>
            <p:cNvGrpSpPr/>
            <p:nvPr/>
          </p:nvGrpSpPr>
          <p:grpSpPr>
            <a:xfrm>
              <a:off x="236803" y="4144237"/>
              <a:ext cx="2498011" cy="1290447"/>
              <a:chOff x="236803" y="3571068"/>
              <a:chExt cx="2498011" cy="1290447"/>
            </a:xfrm>
          </p:grpSpPr>
          <p:sp>
            <p:nvSpPr>
              <p:cNvPr id="23" name="TextBox 22">
                <a:extLst>
                  <a:ext uri="{FF2B5EF4-FFF2-40B4-BE49-F238E27FC236}">
                    <a16:creationId xmlns:a16="http://schemas.microsoft.com/office/drawing/2014/main" id="{762E3C78-71FF-429E-A2AC-0788AD5B8239}"/>
                  </a:ext>
                </a:extLst>
              </p:cNvPr>
              <p:cNvSpPr txBox="1"/>
              <p:nvPr/>
            </p:nvSpPr>
            <p:spPr>
              <a:xfrm>
                <a:off x="236803" y="4045355"/>
                <a:ext cx="1321324" cy="369332"/>
              </a:xfrm>
              <a:prstGeom prst="rect">
                <a:avLst/>
              </a:prstGeom>
              <a:noFill/>
            </p:spPr>
            <p:txBody>
              <a:bodyPr wrap="none" rtlCol="0">
                <a:spAutoFit/>
              </a:bodyPr>
              <a:lstStyle/>
              <a:p>
                <a:r>
                  <a:rPr lang="en-US" dirty="0"/>
                  <a:t>Professional</a:t>
                </a:r>
              </a:p>
            </p:txBody>
          </p:sp>
          <p:pic>
            <p:nvPicPr>
              <p:cNvPr id="9" name="Picture 8">
                <a:extLst>
                  <a:ext uri="{FF2B5EF4-FFF2-40B4-BE49-F238E27FC236}">
                    <a16:creationId xmlns:a16="http://schemas.microsoft.com/office/drawing/2014/main" id="{D49F83D0-AC71-49B2-AB6F-0E1CC6F4D67B}"/>
                  </a:ext>
                </a:extLst>
              </p:cNvPr>
              <p:cNvPicPr>
                <a:picLocks noChangeAspect="1"/>
              </p:cNvPicPr>
              <p:nvPr/>
            </p:nvPicPr>
            <p:blipFill>
              <a:blip r:embed="rId9"/>
              <a:stretch>
                <a:fillRect/>
              </a:stretch>
            </p:blipFill>
            <p:spPr>
              <a:xfrm>
                <a:off x="1486295" y="3571068"/>
                <a:ext cx="1248519" cy="1290447"/>
              </a:xfrm>
              <a:prstGeom prst="rect">
                <a:avLst/>
              </a:prstGeom>
              <a:ln>
                <a:solidFill>
                  <a:schemeClr val="bg1">
                    <a:lumMod val="75000"/>
                  </a:schemeClr>
                </a:solidFill>
              </a:ln>
            </p:spPr>
          </p:pic>
        </p:grpSp>
        <p:sp>
          <p:nvSpPr>
            <p:cNvPr id="43" name="TextBox 42">
              <a:extLst>
                <a:ext uri="{FF2B5EF4-FFF2-40B4-BE49-F238E27FC236}">
                  <a16:creationId xmlns:a16="http://schemas.microsoft.com/office/drawing/2014/main" id="{668831F5-2871-406C-8B1B-FF8A96D3FC91}"/>
                </a:ext>
              </a:extLst>
            </p:cNvPr>
            <p:cNvSpPr txBox="1"/>
            <p:nvPr/>
          </p:nvSpPr>
          <p:spPr>
            <a:xfrm>
              <a:off x="1763184" y="5017921"/>
              <a:ext cx="750526" cy="200055"/>
            </a:xfrm>
            <a:prstGeom prst="rect">
              <a:avLst/>
            </a:prstGeom>
            <a:solidFill>
              <a:schemeClr val="bg1"/>
            </a:solidFill>
          </p:spPr>
          <p:txBody>
            <a:bodyPr wrap="none" rtlCol="0">
              <a:spAutoFit/>
            </a:bodyPr>
            <a:lstStyle/>
            <a:p>
              <a:r>
                <a:rPr lang="en-US" sz="700" b="1" dirty="0">
                  <a:solidFill>
                    <a:schemeClr val="tx1">
                      <a:lumMod val="50000"/>
                      <a:lumOff val="50000"/>
                    </a:schemeClr>
                  </a:solidFill>
                </a:rPr>
                <a:t>John Doe PMP</a:t>
              </a:r>
            </a:p>
          </p:txBody>
        </p:sp>
      </p:grpSp>
      <p:grpSp>
        <p:nvGrpSpPr>
          <p:cNvPr id="31" name="Group 30">
            <a:extLst>
              <a:ext uri="{FF2B5EF4-FFF2-40B4-BE49-F238E27FC236}">
                <a16:creationId xmlns:a16="http://schemas.microsoft.com/office/drawing/2014/main" id="{32518B6B-DE72-4853-BD88-3B5657E8CCE9}"/>
              </a:ext>
            </a:extLst>
          </p:cNvPr>
          <p:cNvGrpSpPr/>
          <p:nvPr/>
        </p:nvGrpSpPr>
        <p:grpSpPr>
          <a:xfrm>
            <a:off x="628650" y="5619874"/>
            <a:ext cx="3421511" cy="1131933"/>
            <a:chOff x="628650" y="5619874"/>
            <a:chExt cx="3421511" cy="1131933"/>
          </a:xfrm>
        </p:grpSpPr>
        <p:sp>
          <p:nvSpPr>
            <p:cNvPr id="25" name="TextBox 24">
              <a:extLst>
                <a:ext uri="{FF2B5EF4-FFF2-40B4-BE49-F238E27FC236}">
                  <a16:creationId xmlns:a16="http://schemas.microsoft.com/office/drawing/2014/main" id="{8FF63F80-B76D-4990-ABC4-216384B692B5}"/>
                </a:ext>
              </a:extLst>
            </p:cNvPr>
            <p:cNvSpPr txBox="1"/>
            <p:nvPr/>
          </p:nvSpPr>
          <p:spPr>
            <a:xfrm>
              <a:off x="628650" y="5714744"/>
              <a:ext cx="1151277" cy="369332"/>
            </a:xfrm>
            <a:prstGeom prst="rect">
              <a:avLst/>
            </a:prstGeom>
            <a:noFill/>
          </p:spPr>
          <p:txBody>
            <a:bodyPr wrap="none" rtlCol="0">
              <a:spAutoFit/>
            </a:bodyPr>
            <a:lstStyle/>
            <a:p>
              <a:r>
                <a:rPr lang="en-US" dirty="0"/>
                <a:t>Additional</a:t>
              </a:r>
            </a:p>
          </p:txBody>
        </p:sp>
        <p:pic>
          <p:nvPicPr>
            <p:cNvPr id="26" name="Picture 25">
              <a:extLst>
                <a:ext uri="{FF2B5EF4-FFF2-40B4-BE49-F238E27FC236}">
                  <a16:creationId xmlns:a16="http://schemas.microsoft.com/office/drawing/2014/main" id="{A84AAB6F-99EE-4117-B77E-3B7880EFBC30}"/>
                </a:ext>
              </a:extLst>
            </p:cNvPr>
            <p:cNvPicPr>
              <a:picLocks noChangeAspect="1"/>
            </p:cNvPicPr>
            <p:nvPr/>
          </p:nvPicPr>
          <p:blipFill>
            <a:blip r:embed="rId10"/>
            <a:stretch>
              <a:fillRect/>
            </a:stretch>
          </p:blipFill>
          <p:spPr>
            <a:xfrm>
              <a:off x="1578359" y="6258543"/>
              <a:ext cx="2471802" cy="493264"/>
            </a:xfrm>
            <a:prstGeom prst="rect">
              <a:avLst/>
            </a:prstGeom>
            <a:ln>
              <a:solidFill>
                <a:schemeClr val="accent1"/>
              </a:solidFill>
            </a:ln>
          </p:spPr>
        </p:pic>
        <p:pic>
          <p:nvPicPr>
            <p:cNvPr id="28" name="Picture 27">
              <a:extLst>
                <a:ext uri="{FF2B5EF4-FFF2-40B4-BE49-F238E27FC236}">
                  <a16:creationId xmlns:a16="http://schemas.microsoft.com/office/drawing/2014/main" id="{27BF2C25-4E26-4BF6-BEE2-304252F4C823}"/>
                </a:ext>
              </a:extLst>
            </p:cNvPr>
            <p:cNvPicPr>
              <a:picLocks noChangeAspect="1"/>
            </p:cNvPicPr>
            <p:nvPr/>
          </p:nvPicPr>
          <p:blipFill rotWithShape="1">
            <a:blip r:embed="rId11"/>
            <a:srcRect r="28928"/>
            <a:stretch/>
          </p:blipFill>
          <p:spPr>
            <a:xfrm>
              <a:off x="1578359" y="5619874"/>
              <a:ext cx="2471801" cy="638669"/>
            </a:xfrm>
            <a:prstGeom prst="rect">
              <a:avLst/>
            </a:prstGeom>
            <a:ln>
              <a:solidFill>
                <a:schemeClr val="accent1"/>
              </a:solidFill>
            </a:ln>
          </p:spPr>
        </p:pic>
      </p:grpSp>
      <p:grpSp>
        <p:nvGrpSpPr>
          <p:cNvPr id="3" name="Group 2">
            <a:extLst>
              <a:ext uri="{FF2B5EF4-FFF2-40B4-BE49-F238E27FC236}">
                <a16:creationId xmlns:a16="http://schemas.microsoft.com/office/drawing/2014/main" id="{BF1C79D8-DB51-4867-8BD5-FAD46945E71F}"/>
              </a:ext>
            </a:extLst>
          </p:cNvPr>
          <p:cNvGrpSpPr/>
          <p:nvPr/>
        </p:nvGrpSpPr>
        <p:grpSpPr>
          <a:xfrm>
            <a:off x="104347" y="2617830"/>
            <a:ext cx="2086956" cy="1535968"/>
            <a:chOff x="104347" y="2617830"/>
            <a:chExt cx="2086956" cy="1535968"/>
          </a:xfrm>
        </p:grpSpPr>
        <p:grpSp>
          <p:nvGrpSpPr>
            <p:cNvPr id="41" name="Group 40">
              <a:extLst>
                <a:ext uri="{FF2B5EF4-FFF2-40B4-BE49-F238E27FC236}">
                  <a16:creationId xmlns:a16="http://schemas.microsoft.com/office/drawing/2014/main" id="{87A77345-1FA8-4AE8-B9F4-301E64440648}"/>
                </a:ext>
              </a:extLst>
            </p:cNvPr>
            <p:cNvGrpSpPr/>
            <p:nvPr/>
          </p:nvGrpSpPr>
          <p:grpSpPr>
            <a:xfrm>
              <a:off x="104347" y="2617830"/>
              <a:ext cx="2086956" cy="1535968"/>
              <a:chOff x="104347" y="2617830"/>
              <a:chExt cx="2086956" cy="1535968"/>
            </a:xfrm>
          </p:grpSpPr>
          <p:grpSp>
            <p:nvGrpSpPr>
              <p:cNvPr id="34" name="Group 33">
                <a:extLst>
                  <a:ext uri="{FF2B5EF4-FFF2-40B4-BE49-F238E27FC236}">
                    <a16:creationId xmlns:a16="http://schemas.microsoft.com/office/drawing/2014/main" id="{1ABB2F5C-9CAF-4FA7-BE01-22AE01A94BD0}"/>
                  </a:ext>
                </a:extLst>
              </p:cNvPr>
              <p:cNvGrpSpPr/>
              <p:nvPr/>
            </p:nvGrpSpPr>
            <p:grpSpPr>
              <a:xfrm>
                <a:off x="104347" y="2617830"/>
                <a:ext cx="2086956" cy="1535968"/>
                <a:chOff x="104347" y="2044661"/>
                <a:chExt cx="2086956" cy="1535968"/>
              </a:xfrm>
            </p:grpSpPr>
            <p:pic>
              <p:nvPicPr>
                <p:cNvPr id="11" name="Picture 10">
                  <a:extLst>
                    <a:ext uri="{FF2B5EF4-FFF2-40B4-BE49-F238E27FC236}">
                      <a16:creationId xmlns:a16="http://schemas.microsoft.com/office/drawing/2014/main" id="{E84E5DBC-DD0C-47FC-9ADB-DBDC59BE4CA2}"/>
                    </a:ext>
                  </a:extLst>
                </p:cNvPr>
                <p:cNvPicPr>
                  <a:picLocks noChangeAspect="1"/>
                </p:cNvPicPr>
                <p:nvPr/>
              </p:nvPicPr>
              <p:blipFill>
                <a:blip r:embed="rId12"/>
                <a:stretch>
                  <a:fillRect/>
                </a:stretch>
              </p:blipFill>
              <p:spPr>
                <a:xfrm>
                  <a:off x="942784" y="2044661"/>
                  <a:ext cx="1248519" cy="1535968"/>
                </a:xfrm>
                <a:prstGeom prst="rect">
                  <a:avLst/>
                </a:prstGeom>
                <a:ln>
                  <a:solidFill>
                    <a:schemeClr val="bg1">
                      <a:lumMod val="75000"/>
                    </a:schemeClr>
                  </a:solidFill>
                </a:ln>
              </p:spPr>
            </p:pic>
            <p:sp>
              <p:nvSpPr>
                <p:cNvPr id="24" name="TextBox 23">
                  <a:extLst>
                    <a:ext uri="{FF2B5EF4-FFF2-40B4-BE49-F238E27FC236}">
                      <a16:creationId xmlns:a16="http://schemas.microsoft.com/office/drawing/2014/main" id="{47A7388F-278E-421A-9F8E-EF35DBA7807B}"/>
                    </a:ext>
                  </a:extLst>
                </p:cNvPr>
                <p:cNvSpPr txBox="1"/>
                <p:nvPr/>
              </p:nvSpPr>
              <p:spPr>
                <a:xfrm>
                  <a:off x="104347" y="2520572"/>
                  <a:ext cx="1073499" cy="369332"/>
                </a:xfrm>
                <a:prstGeom prst="rect">
                  <a:avLst/>
                </a:prstGeom>
                <a:noFill/>
              </p:spPr>
              <p:txBody>
                <a:bodyPr wrap="none" rtlCol="0">
                  <a:spAutoFit/>
                </a:bodyPr>
                <a:lstStyle/>
                <a:p>
                  <a:r>
                    <a:rPr lang="en-US" dirty="0"/>
                    <a:t>Employer</a:t>
                  </a:r>
                </a:p>
              </p:txBody>
            </p:sp>
          </p:grpSp>
          <p:sp>
            <p:nvSpPr>
              <p:cNvPr id="42" name="TextBox 41">
                <a:extLst>
                  <a:ext uri="{FF2B5EF4-FFF2-40B4-BE49-F238E27FC236}">
                    <a16:creationId xmlns:a16="http://schemas.microsoft.com/office/drawing/2014/main" id="{F7D69C95-BAD6-4684-8AD5-1361F499BB32}"/>
                  </a:ext>
                </a:extLst>
              </p:cNvPr>
              <p:cNvSpPr txBox="1"/>
              <p:nvPr/>
            </p:nvSpPr>
            <p:spPr>
              <a:xfrm>
                <a:off x="976964" y="3093741"/>
                <a:ext cx="907621" cy="230832"/>
              </a:xfrm>
              <a:prstGeom prst="rect">
                <a:avLst/>
              </a:prstGeom>
              <a:solidFill>
                <a:schemeClr val="bg1"/>
              </a:solidFill>
            </p:spPr>
            <p:txBody>
              <a:bodyPr wrap="none" rtlCol="0">
                <a:spAutoFit/>
              </a:bodyPr>
              <a:lstStyle/>
              <a:p>
                <a:r>
                  <a:rPr lang="en-US" sz="900" b="1" dirty="0"/>
                  <a:t>John Doe PMP</a:t>
                </a:r>
              </a:p>
            </p:txBody>
          </p:sp>
        </p:grpSp>
        <p:sp>
          <p:nvSpPr>
            <p:cNvPr id="36" name="TextBox 35">
              <a:extLst>
                <a:ext uri="{FF2B5EF4-FFF2-40B4-BE49-F238E27FC236}">
                  <a16:creationId xmlns:a16="http://schemas.microsoft.com/office/drawing/2014/main" id="{D3A9CDC2-8D3E-4536-8DF9-8FFBFA4F7C27}"/>
                </a:ext>
              </a:extLst>
            </p:cNvPr>
            <p:cNvSpPr txBox="1"/>
            <p:nvPr/>
          </p:nvSpPr>
          <p:spPr>
            <a:xfrm>
              <a:off x="1647792" y="3412008"/>
              <a:ext cx="542061" cy="153888"/>
            </a:xfrm>
            <a:prstGeom prst="rect">
              <a:avLst/>
            </a:prstGeom>
            <a:solidFill>
              <a:schemeClr val="bg1"/>
            </a:solidFill>
          </p:spPr>
          <p:txBody>
            <a:bodyPr wrap="square" rtlCol="0">
              <a:spAutoFit/>
            </a:bodyPr>
            <a:lstStyle/>
            <a:p>
              <a:pPr algn="r"/>
              <a:r>
                <a:rPr lang="en-US" sz="400" dirty="0">
                  <a:solidFill>
                    <a:schemeClr val="bg1">
                      <a:lumMod val="50000"/>
                    </a:schemeClr>
                  </a:solidFill>
                </a:rPr>
                <a:t>John Doe PMP</a:t>
              </a:r>
            </a:p>
          </p:txBody>
        </p:sp>
      </p:grpSp>
    </p:spTree>
    <p:extLst>
      <p:ext uri="{BB962C8B-B14F-4D97-AF65-F5344CB8AC3E}">
        <p14:creationId xmlns:p14="http://schemas.microsoft.com/office/powerpoint/2010/main" val="6858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par>
                          <p:cTn id="37" fill="hold">
                            <p:stCondLst>
                              <p:cond delay="3000"/>
                            </p:stCondLst>
                            <p:childTnLst>
                              <p:par>
                                <p:cTn id="38" presetID="16" presetClass="entr" presetSubtype="21" fill="hold" grpId="0" nodeType="after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0608"/>
            <a:ext cx="7326277" cy="463062"/>
          </a:xfrm>
        </p:spPr>
        <p:txBody>
          <a:bodyPr>
            <a:normAutofit fontScale="90000"/>
          </a:bodyPr>
          <a:lstStyle/>
          <a:p>
            <a:r>
              <a:rPr lang="en-US" dirty="0">
                <a:solidFill>
                  <a:srgbClr val="495662"/>
                </a:solidFill>
                <a:latin typeface="Roboto Slab" pitchFamily="2" charset="0"/>
                <a:ea typeface="Roboto Slab" pitchFamily="2" charset="0"/>
              </a:rPr>
              <a:t>Malvertising</a:t>
            </a:r>
          </a:p>
        </p:txBody>
      </p:sp>
      <p:grpSp>
        <p:nvGrpSpPr>
          <p:cNvPr id="11" name="Group 10"/>
          <p:cNvGrpSpPr/>
          <p:nvPr/>
        </p:nvGrpSpPr>
        <p:grpSpPr>
          <a:xfrm>
            <a:off x="381000" y="1743092"/>
            <a:ext cx="6544640" cy="4581508"/>
            <a:chOff x="332853" y="721031"/>
            <a:chExt cx="5311760" cy="3691387"/>
          </a:xfrm>
        </p:grpSpPr>
        <p:pic>
          <p:nvPicPr>
            <p:cNvPr id="6" name="Picture 5"/>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32853" y="721031"/>
              <a:ext cx="4921849" cy="36913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r="-8154"/>
            <a:stretch/>
          </p:blipFill>
          <p:spPr>
            <a:xfrm>
              <a:off x="3161314" y="1898875"/>
              <a:ext cx="2258275" cy="2204371"/>
            </a:xfrm>
            <a:prstGeom prst="ellipse">
              <a:avLst/>
            </a:prstGeom>
          </p:spPr>
        </p:pic>
        <p:sp>
          <p:nvSpPr>
            <p:cNvPr id="5" name="Oval 4"/>
            <p:cNvSpPr/>
            <p:nvPr/>
          </p:nvSpPr>
          <p:spPr bwMode="auto">
            <a:xfrm>
              <a:off x="3135239" y="1886748"/>
              <a:ext cx="2509374" cy="2509374"/>
            </a:xfrm>
            <a:prstGeom prst="ellipse">
              <a:avLst/>
            </a:prstGeom>
            <a:noFill/>
            <a:ln w="38100" cap="flat" cmpd="sng" algn="ctr">
              <a:solidFill>
                <a:srgbClr val="FF6600"/>
              </a:solidFill>
              <a:prstDash val="solid"/>
              <a:round/>
              <a:headEnd type="none" w="med" len="med"/>
              <a:tailEnd type="none" w="med" len="med"/>
            </a:ln>
            <a:effectLst/>
          </p:spPr>
          <p:txBody>
            <a:bodyPr vert="horz" wrap="square" lIns="91355" tIns="45678" rIns="91355" bIns="45678" numCol="1" rtlCol="0" anchor="t" anchorCtr="0" compatLnSpc="1">
              <a:prstTxWarp prst="textNoShape">
                <a:avLst/>
              </a:prstTxWarp>
            </a:bodyPr>
            <a:lstStyle/>
            <a:p>
              <a:endParaRPr lang="en-US" dirty="0" err="1">
                <a:solidFill>
                  <a:srgbClr val="000000"/>
                </a:solidFill>
                <a:latin typeface="Franklin Gothic Book"/>
                <a:ea typeface="新細明體" charset="0"/>
                <a:cs typeface="新細明體" charset="0"/>
              </a:endParaRPr>
            </a:p>
          </p:txBody>
        </p:sp>
      </p:grpSp>
      <p:sp>
        <p:nvSpPr>
          <p:cNvPr id="7" name="Rectangle 6"/>
          <p:cNvSpPr/>
          <p:nvPr/>
        </p:nvSpPr>
        <p:spPr>
          <a:xfrm>
            <a:off x="381000" y="6400800"/>
            <a:ext cx="8265478" cy="253916"/>
          </a:xfrm>
          <a:prstGeom prst="rect">
            <a:avLst/>
          </a:prstGeom>
        </p:spPr>
        <p:txBody>
          <a:bodyPr wrap="square">
            <a:spAutoFit/>
          </a:bodyPr>
          <a:lstStyle/>
          <a:p>
            <a:r>
              <a:rPr lang="en-US" sz="1050" dirty="0">
                <a:solidFill>
                  <a:srgbClr val="7F7F7F"/>
                </a:solidFill>
                <a:latin typeface="Franklin Gothic Book"/>
                <a:cs typeface="新細明體"/>
              </a:rPr>
              <a:t>Image: http://</a:t>
            </a:r>
            <a:r>
              <a:rPr lang="en-US" sz="1050" dirty="0" err="1">
                <a:solidFill>
                  <a:srgbClr val="7F7F7F"/>
                </a:solidFill>
                <a:latin typeface="Franklin Gothic Book"/>
                <a:cs typeface="新細明體"/>
              </a:rPr>
              <a:t>news.softpedia.com</a:t>
            </a:r>
            <a:r>
              <a:rPr lang="en-US" sz="1050" dirty="0">
                <a:solidFill>
                  <a:srgbClr val="7F7F7F"/>
                </a:solidFill>
                <a:latin typeface="Franklin Gothic Book"/>
                <a:cs typeface="新細明體"/>
              </a:rPr>
              <a:t>/news/CryptoWall-2-0-Delivered-Through-Malvertising-On-Yahoo-and-Other-Large-Sites-462970.shtml#sgal_0</a:t>
            </a:r>
          </a:p>
        </p:txBody>
      </p:sp>
      <p:sp>
        <p:nvSpPr>
          <p:cNvPr id="3" name="TextBox 2">
            <a:extLst>
              <a:ext uri="{FF2B5EF4-FFF2-40B4-BE49-F238E27FC236}">
                <a16:creationId xmlns:a16="http://schemas.microsoft.com/office/drawing/2014/main" id="{DA55F824-7263-476A-8112-125DBFB700B5}"/>
              </a:ext>
            </a:extLst>
          </p:cNvPr>
          <p:cNvSpPr txBox="1"/>
          <p:nvPr/>
        </p:nvSpPr>
        <p:spPr>
          <a:xfrm>
            <a:off x="6324600" y="2047892"/>
            <a:ext cx="2659710" cy="1938992"/>
          </a:xfrm>
          <a:prstGeom prst="rect">
            <a:avLst/>
          </a:prstGeom>
          <a:noFill/>
        </p:spPr>
        <p:txBody>
          <a:bodyPr wrap="square" rtlCol="0">
            <a:spAutoFit/>
          </a:bodyPr>
          <a:lstStyle/>
          <a:p>
            <a:pPr algn="ctr"/>
            <a:r>
              <a:rPr lang="en-US" sz="2000" dirty="0">
                <a:solidFill>
                  <a:srgbClr val="221890"/>
                </a:solidFill>
                <a:latin typeface="Roboto Slab Regular"/>
                <a:cs typeface="Roboto Slab Regular"/>
              </a:rPr>
              <a:t>Clicking on a </a:t>
            </a:r>
            <a:r>
              <a:rPr lang="en-US" sz="2000" dirty="0" err="1">
                <a:solidFill>
                  <a:srgbClr val="221890"/>
                </a:solidFill>
                <a:latin typeface="Roboto Slab Regular"/>
                <a:cs typeface="Roboto Slab Regular"/>
              </a:rPr>
              <a:t>Malvertising</a:t>
            </a:r>
            <a:r>
              <a:rPr lang="en-US" sz="2000" dirty="0">
                <a:solidFill>
                  <a:srgbClr val="221890"/>
                </a:solidFill>
                <a:latin typeface="Roboto Slab Regular"/>
                <a:cs typeface="Roboto Slab Regular"/>
              </a:rPr>
              <a:t> Ad is essentially the same as clicking on a phishing email link</a:t>
            </a:r>
            <a:r>
              <a:rPr lang="en-US" sz="2000" dirty="0">
                <a:solidFill>
                  <a:srgbClr val="221890"/>
                </a:solidFill>
              </a:rPr>
              <a:t>!</a:t>
            </a:r>
          </a:p>
        </p:txBody>
      </p:sp>
      <p:sp>
        <p:nvSpPr>
          <p:cNvPr id="8" name="Rectangle 7">
            <a:extLst>
              <a:ext uri="{FF2B5EF4-FFF2-40B4-BE49-F238E27FC236}">
                <a16:creationId xmlns:a16="http://schemas.microsoft.com/office/drawing/2014/main" id="{804A0380-8795-9F41-9601-99732D5467D6}"/>
              </a:ext>
            </a:extLst>
          </p:cNvPr>
          <p:cNvSpPr/>
          <p:nvPr/>
        </p:nvSpPr>
        <p:spPr>
          <a:xfrm>
            <a:off x="381000" y="1097740"/>
            <a:ext cx="4374916" cy="369332"/>
          </a:xfrm>
          <a:prstGeom prst="rect">
            <a:avLst/>
          </a:prstGeom>
        </p:spPr>
        <p:txBody>
          <a:bodyPr wrap="none">
            <a:spAutoFit/>
          </a:bodyPr>
          <a:lstStyle/>
          <a:p>
            <a:r>
              <a:rPr lang="en-US" sz="1800" dirty="0">
                <a:solidFill>
                  <a:srgbClr val="495662"/>
                </a:solidFill>
                <a:latin typeface="Roboto Slab" pitchFamily="2" charset="0"/>
                <a:ea typeface="Roboto Slab" pitchFamily="2" charset="0"/>
              </a:rPr>
              <a:t>Uses Hijacked Ads to Deploy Malware!</a:t>
            </a:r>
            <a:endParaRPr lang="en-US" sz="1800" dirty="0"/>
          </a:p>
        </p:txBody>
      </p:sp>
    </p:spTree>
    <p:extLst>
      <p:ext uri="{BB962C8B-B14F-4D97-AF65-F5344CB8AC3E}">
        <p14:creationId xmlns:p14="http://schemas.microsoft.com/office/powerpoint/2010/main" val="15975262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72AF-9912-48F2-A0D7-9ADFD26721D3}"/>
              </a:ext>
            </a:extLst>
          </p:cNvPr>
          <p:cNvSpPr>
            <a:spLocks noGrp="1"/>
          </p:cNvSpPr>
          <p:nvPr>
            <p:ph type="title"/>
          </p:nvPr>
        </p:nvSpPr>
        <p:spPr>
          <a:xfrm>
            <a:off x="565729" y="315373"/>
            <a:ext cx="8012545" cy="465392"/>
          </a:xfrm>
        </p:spPr>
        <p:txBody>
          <a:bodyPr/>
          <a:lstStyle/>
          <a:p>
            <a:r>
              <a:rPr lang="en-US" dirty="0">
                <a:latin typeface="Roboto Slab" pitchFamily="2" charset="0"/>
                <a:ea typeface="Roboto Slab" pitchFamily="2" charset="0"/>
              </a:rPr>
              <a:t>Activities: Work vs. Personal</a:t>
            </a:r>
          </a:p>
        </p:txBody>
      </p:sp>
      <p:pic>
        <p:nvPicPr>
          <p:cNvPr id="1026" name="Picture 2" descr="Image result for image of laptop">
            <a:extLst>
              <a:ext uri="{FF2B5EF4-FFF2-40B4-BE49-F238E27FC236}">
                <a16:creationId xmlns:a16="http://schemas.microsoft.com/office/drawing/2014/main" id="{85F7A19D-12CD-4B22-9447-8C19B1C48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29" y="2332086"/>
            <a:ext cx="2926080" cy="2195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 of smartphone">
            <a:extLst>
              <a:ext uri="{FF2B5EF4-FFF2-40B4-BE49-F238E27FC236}">
                <a16:creationId xmlns:a16="http://schemas.microsoft.com/office/drawing/2014/main" id="{C26C3777-EDE7-4094-A175-BA046B4BA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74073"/>
            <a:ext cx="3073632" cy="20470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2C10224-14ED-4A07-9A5C-B4CD74E6AFA9}"/>
              </a:ext>
            </a:extLst>
          </p:cNvPr>
          <p:cNvSpPr txBox="1"/>
          <p:nvPr/>
        </p:nvSpPr>
        <p:spPr>
          <a:xfrm>
            <a:off x="1070205" y="1752600"/>
            <a:ext cx="1917128" cy="369332"/>
          </a:xfrm>
          <a:prstGeom prst="rect">
            <a:avLst/>
          </a:prstGeom>
          <a:noFill/>
        </p:spPr>
        <p:txBody>
          <a:bodyPr wrap="none" rtlCol="0">
            <a:spAutoFit/>
          </a:bodyPr>
          <a:lstStyle/>
          <a:p>
            <a:r>
              <a:rPr lang="en-US" sz="1800" b="1" dirty="0"/>
              <a:t>Your Workstation</a:t>
            </a:r>
          </a:p>
        </p:txBody>
      </p:sp>
      <p:sp>
        <p:nvSpPr>
          <p:cNvPr id="13" name="TextBox 12">
            <a:extLst>
              <a:ext uri="{FF2B5EF4-FFF2-40B4-BE49-F238E27FC236}">
                <a16:creationId xmlns:a16="http://schemas.microsoft.com/office/drawing/2014/main" id="{CE9A4B88-1EA9-4516-A04E-60D9EBC0F94B}"/>
              </a:ext>
            </a:extLst>
          </p:cNvPr>
          <p:cNvSpPr txBox="1"/>
          <p:nvPr/>
        </p:nvSpPr>
        <p:spPr>
          <a:xfrm>
            <a:off x="5584390" y="1771051"/>
            <a:ext cx="1937133" cy="369332"/>
          </a:xfrm>
          <a:prstGeom prst="rect">
            <a:avLst/>
          </a:prstGeom>
          <a:noFill/>
        </p:spPr>
        <p:txBody>
          <a:bodyPr wrap="none" rtlCol="0">
            <a:spAutoFit/>
          </a:bodyPr>
          <a:lstStyle/>
          <a:p>
            <a:r>
              <a:rPr lang="en-US" sz="1800" b="1" dirty="0"/>
              <a:t>Your Smartphone</a:t>
            </a:r>
          </a:p>
        </p:txBody>
      </p:sp>
      <p:sp>
        <p:nvSpPr>
          <p:cNvPr id="15" name="TextBox 14">
            <a:extLst>
              <a:ext uri="{FF2B5EF4-FFF2-40B4-BE49-F238E27FC236}">
                <a16:creationId xmlns:a16="http://schemas.microsoft.com/office/drawing/2014/main" id="{1248AB99-F761-42A6-879E-BDC7254CE99A}"/>
              </a:ext>
            </a:extLst>
          </p:cNvPr>
          <p:cNvSpPr txBox="1"/>
          <p:nvPr/>
        </p:nvSpPr>
        <p:spPr>
          <a:xfrm>
            <a:off x="852818" y="4561907"/>
            <a:ext cx="1090363" cy="369332"/>
          </a:xfrm>
          <a:prstGeom prst="rect">
            <a:avLst/>
          </a:prstGeom>
          <a:noFill/>
        </p:spPr>
        <p:txBody>
          <a:bodyPr wrap="none" rtlCol="0">
            <a:spAutoFit/>
          </a:bodyPr>
          <a:lstStyle/>
          <a:p>
            <a:r>
              <a:rPr lang="en-US" sz="1800" b="1" dirty="0"/>
              <a:t>Used for:</a:t>
            </a:r>
          </a:p>
        </p:txBody>
      </p:sp>
      <p:sp>
        <p:nvSpPr>
          <p:cNvPr id="16" name="TextBox 15">
            <a:extLst>
              <a:ext uri="{FF2B5EF4-FFF2-40B4-BE49-F238E27FC236}">
                <a16:creationId xmlns:a16="http://schemas.microsoft.com/office/drawing/2014/main" id="{DE94034A-A6ED-4896-AD87-7B036269A2D9}"/>
              </a:ext>
            </a:extLst>
          </p:cNvPr>
          <p:cNvSpPr txBox="1"/>
          <p:nvPr/>
        </p:nvSpPr>
        <p:spPr>
          <a:xfrm>
            <a:off x="5062355" y="4561907"/>
            <a:ext cx="1090363" cy="369332"/>
          </a:xfrm>
          <a:prstGeom prst="rect">
            <a:avLst/>
          </a:prstGeom>
          <a:noFill/>
        </p:spPr>
        <p:txBody>
          <a:bodyPr wrap="none" rtlCol="0">
            <a:spAutoFit/>
          </a:bodyPr>
          <a:lstStyle/>
          <a:p>
            <a:r>
              <a:rPr lang="en-US" sz="1800" b="1" dirty="0"/>
              <a:t>Used for:</a:t>
            </a:r>
          </a:p>
        </p:txBody>
      </p:sp>
      <p:sp>
        <p:nvSpPr>
          <p:cNvPr id="12" name="TextBox 11">
            <a:extLst>
              <a:ext uri="{FF2B5EF4-FFF2-40B4-BE49-F238E27FC236}">
                <a16:creationId xmlns:a16="http://schemas.microsoft.com/office/drawing/2014/main" id="{B5108EC7-E7AE-49BC-9D4C-18532F003B77}"/>
              </a:ext>
            </a:extLst>
          </p:cNvPr>
          <p:cNvSpPr txBox="1"/>
          <p:nvPr/>
        </p:nvSpPr>
        <p:spPr>
          <a:xfrm>
            <a:off x="1955437" y="4455381"/>
            <a:ext cx="1074333" cy="584775"/>
          </a:xfrm>
          <a:prstGeom prst="rect">
            <a:avLst/>
          </a:prstGeom>
          <a:noFill/>
        </p:spPr>
        <p:txBody>
          <a:bodyPr wrap="none" rtlCol="0">
            <a:spAutoFit/>
          </a:bodyPr>
          <a:lstStyle/>
          <a:p>
            <a:r>
              <a:rPr lang="en-US" sz="3200" b="1" dirty="0">
                <a:latin typeface="Impact" panose="020B0806030902050204" pitchFamily="34" charset="0"/>
              </a:rPr>
              <a:t>Work</a:t>
            </a:r>
          </a:p>
        </p:txBody>
      </p:sp>
      <p:sp>
        <p:nvSpPr>
          <p:cNvPr id="14" name="TextBox 13">
            <a:extLst>
              <a:ext uri="{FF2B5EF4-FFF2-40B4-BE49-F238E27FC236}">
                <a16:creationId xmlns:a16="http://schemas.microsoft.com/office/drawing/2014/main" id="{75B92033-067E-4988-A2BD-C5EBE6DDA561}"/>
              </a:ext>
            </a:extLst>
          </p:cNvPr>
          <p:cNvSpPr txBox="1"/>
          <p:nvPr/>
        </p:nvSpPr>
        <p:spPr>
          <a:xfrm>
            <a:off x="6270396" y="4569449"/>
            <a:ext cx="1423595" cy="2031325"/>
          </a:xfrm>
          <a:prstGeom prst="rect">
            <a:avLst/>
          </a:prstGeom>
          <a:noFill/>
        </p:spPr>
        <p:txBody>
          <a:bodyPr wrap="none" rtlCol="0">
            <a:spAutoFit/>
          </a:bodyPr>
          <a:lstStyle/>
          <a:p>
            <a:r>
              <a:rPr lang="en-US" b="1" dirty="0"/>
              <a:t>Surfing the Web</a:t>
            </a:r>
            <a:endParaRPr lang="en-US" b="1" strike="sngStrike" dirty="0">
              <a:highlight>
                <a:srgbClr val="FFFF00"/>
              </a:highlight>
            </a:endParaRPr>
          </a:p>
          <a:p>
            <a:r>
              <a:rPr lang="en-US" b="1" dirty="0"/>
              <a:t>Instagram</a:t>
            </a:r>
          </a:p>
          <a:p>
            <a:r>
              <a:rPr lang="en-US" b="1" dirty="0"/>
              <a:t>Shopping</a:t>
            </a:r>
          </a:p>
          <a:p>
            <a:r>
              <a:rPr lang="en-US" b="1" dirty="0"/>
              <a:t>Texting</a:t>
            </a:r>
          </a:p>
          <a:p>
            <a:r>
              <a:rPr lang="en-US" b="1" dirty="0"/>
              <a:t>Music</a:t>
            </a:r>
          </a:p>
          <a:p>
            <a:r>
              <a:rPr lang="en-US" b="1" dirty="0"/>
              <a:t>Facebook</a:t>
            </a:r>
          </a:p>
          <a:p>
            <a:r>
              <a:rPr lang="en-US" b="1" dirty="0">
                <a:solidFill>
                  <a:schemeClr val="tx1">
                    <a:lumMod val="65000"/>
                    <a:lumOff val="35000"/>
                  </a:schemeClr>
                </a:solidFill>
              </a:rPr>
              <a:t>Pinterest</a:t>
            </a:r>
          </a:p>
          <a:p>
            <a:r>
              <a:rPr lang="en-US" b="1" dirty="0">
                <a:solidFill>
                  <a:schemeClr val="tx1">
                    <a:lumMod val="50000"/>
                    <a:lumOff val="50000"/>
                  </a:schemeClr>
                </a:solidFill>
              </a:rPr>
              <a:t>Gaming</a:t>
            </a:r>
          </a:p>
          <a:p>
            <a:r>
              <a:rPr lang="en-US" b="1" dirty="0">
                <a:solidFill>
                  <a:schemeClr val="bg1">
                    <a:lumMod val="50000"/>
                  </a:schemeClr>
                </a:solidFill>
              </a:rPr>
              <a:t>Movies</a:t>
            </a:r>
          </a:p>
        </p:txBody>
      </p:sp>
      <p:sp>
        <p:nvSpPr>
          <p:cNvPr id="18" name="Rectangle 17">
            <a:extLst>
              <a:ext uri="{FF2B5EF4-FFF2-40B4-BE49-F238E27FC236}">
                <a16:creationId xmlns:a16="http://schemas.microsoft.com/office/drawing/2014/main" id="{6963C2A4-ADDF-429D-AB31-6C354F1A2C80}"/>
              </a:ext>
            </a:extLst>
          </p:cNvPr>
          <p:cNvSpPr/>
          <p:nvPr/>
        </p:nvSpPr>
        <p:spPr>
          <a:xfrm>
            <a:off x="4343400" y="1094019"/>
            <a:ext cx="346722" cy="5501851"/>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4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22" presetClass="entr" presetSubtype="1" fill="hold" grpId="0" nodeType="after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P spid="14"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4F64-9C77-44BF-B026-A0C61D13582F}"/>
              </a:ext>
            </a:extLst>
          </p:cNvPr>
          <p:cNvSpPr>
            <a:spLocks noGrp="1"/>
          </p:cNvSpPr>
          <p:nvPr>
            <p:ph type="title"/>
          </p:nvPr>
        </p:nvSpPr>
        <p:spPr>
          <a:xfrm>
            <a:off x="358914" y="321303"/>
            <a:ext cx="7886700" cy="430887"/>
          </a:xfrm>
        </p:spPr>
        <p:txBody>
          <a:bodyPr/>
          <a:lstStyle/>
          <a:p>
            <a:r>
              <a:rPr lang="en-US" dirty="0">
                <a:latin typeface="Roboto Slab" pitchFamily="2" charset="0"/>
                <a:ea typeface="Roboto Slab" pitchFamily="2" charset="0"/>
              </a:rPr>
              <a:t>Methods of Attack for Ransomware</a:t>
            </a:r>
          </a:p>
        </p:txBody>
      </p:sp>
      <p:grpSp>
        <p:nvGrpSpPr>
          <p:cNvPr id="75" name="Group 74">
            <a:extLst>
              <a:ext uri="{FF2B5EF4-FFF2-40B4-BE49-F238E27FC236}">
                <a16:creationId xmlns:a16="http://schemas.microsoft.com/office/drawing/2014/main" id="{04CA07E7-9044-4878-A244-650914798173}"/>
              </a:ext>
            </a:extLst>
          </p:cNvPr>
          <p:cNvGrpSpPr/>
          <p:nvPr/>
        </p:nvGrpSpPr>
        <p:grpSpPr>
          <a:xfrm>
            <a:off x="4865596" y="1716143"/>
            <a:ext cx="4224898" cy="4056944"/>
            <a:chOff x="4887850" y="1703147"/>
            <a:chExt cx="4224898" cy="4056944"/>
          </a:xfrm>
        </p:grpSpPr>
        <p:sp>
          <p:nvSpPr>
            <p:cNvPr id="4" name="Rectangle 3">
              <a:extLst>
                <a:ext uri="{FF2B5EF4-FFF2-40B4-BE49-F238E27FC236}">
                  <a16:creationId xmlns:a16="http://schemas.microsoft.com/office/drawing/2014/main" id="{31C0F4F9-D36C-4012-BA45-2022D4CC82C3}"/>
                </a:ext>
              </a:extLst>
            </p:cNvPr>
            <p:cNvSpPr/>
            <p:nvPr/>
          </p:nvSpPr>
          <p:spPr>
            <a:xfrm>
              <a:off x="5142843" y="2431089"/>
              <a:ext cx="3816859" cy="325754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a:extLst>
                <a:ext uri="{FF2B5EF4-FFF2-40B4-BE49-F238E27FC236}">
                  <a16:creationId xmlns:a16="http://schemas.microsoft.com/office/drawing/2014/main" id="{F18FB247-52FC-4472-B5FA-D273D74C24B0}"/>
                </a:ext>
              </a:extLst>
            </p:cNvPr>
            <p:cNvSpPr/>
            <p:nvPr/>
          </p:nvSpPr>
          <p:spPr>
            <a:xfrm>
              <a:off x="7536427" y="4654976"/>
              <a:ext cx="1054608" cy="580886"/>
            </a:xfrm>
            <a:prstGeom prst="flowChartMagneticDisk">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en-US" sz="1400" b="1" dirty="0"/>
            </a:p>
            <a:p>
              <a:pPr algn="ctr">
                <a:lnSpc>
                  <a:spcPts val="1000"/>
                </a:lnSpc>
              </a:pPr>
              <a:r>
                <a:rPr lang="en-US" sz="1400" b="1" dirty="0"/>
                <a:t>Data - ePHI</a:t>
              </a:r>
              <a:endParaRPr lang="en-US" sz="1000" b="1" dirty="0"/>
            </a:p>
          </p:txBody>
        </p:sp>
        <p:sp>
          <p:nvSpPr>
            <p:cNvPr id="7" name="Rounded Rectangle 6">
              <a:extLst>
                <a:ext uri="{FF2B5EF4-FFF2-40B4-BE49-F238E27FC236}">
                  <a16:creationId xmlns:a16="http://schemas.microsoft.com/office/drawing/2014/main" id="{6B60693D-F59B-401A-8DAD-F35E0F572347}"/>
                </a:ext>
              </a:extLst>
            </p:cNvPr>
            <p:cNvSpPr/>
            <p:nvPr/>
          </p:nvSpPr>
          <p:spPr>
            <a:xfrm>
              <a:off x="4887850" y="2374284"/>
              <a:ext cx="346193" cy="3385807"/>
            </a:xfrm>
            <a:prstGeom prst="roundRect">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a:p>
          </p:txBody>
        </p:sp>
        <p:pic>
          <p:nvPicPr>
            <p:cNvPr id="8" name="Picture 7">
              <a:extLst>
                <a:ext uri="{FF2B5EF4-FFF2-40B4-BE49-F238E27FC236}">
                  <a16:creationId xmlns:a16="http://schemas.microsoft.com/office/drawing/2014/main" id="{F4AFEC23-E263-4C4D-9782-CB6FA0D54CC8}"/>
                </a:ext>
              </a:extLst>
            </p:cNvPr>
            <p:cNvPicPr>
              <a:picLocks noChangeAspect="1"/>
            </p:cNvPicPr>
            <p:nvPr/>
          </p:nvPicPr>
          <p:blipFill rotWithShape="1">
            <a:blip r:embed="rId3"/>
            <a:srcRect l="73457" t="16867" r="10787" b="58455"/>
            <a:stretch/>
          </p:blipFill>
          <p:spPr>
            <a:xfrm>
              <a:off x="6526629" y="3269559"/>
              <a:ext cx="519765" cy="558267"/>
            </a:xfrm>
            <a:prstGeom prst="rect">
              <a:avLst/>
            </a:prstGeom>
          </p:spPr>
        </p:pic>
        <p:pic>
          <p:nvPicPr>
            <p:cNvPr id="9" name="Picture 8">
              <a:extLst>
                <a:ext uri="{FF2B5EF4-FFF2-40B4-BE49-F238E27FC236}">
                  <a16:creationId xmlns:a16="http://schemas.microsoft.com/office/drawing/2014/main" id="{036202CF-957F-4D29-A0A7-F92D953EC1ED}"/>
                </a:ext>
              </a:extLst>
            </p:cNvPr>
            <p:cNvPicPr>
              <a:picLocks noChangeAspect="1"/>
            </p:cNvPicPr>
            <p:nvPr/>
          </p:nvPicPr>
          <p:blipFill rotWithShape="1">
            <a:blip r:embed="rId3"/>
            <a:srcRect l="12141" t="4803" r="78232" b="56477"/>
            <a:stretch/>
          </p:blipFill>
          <p:spPr>
            <a:xfrm>
              <a:off x="8109052" y="2949847"/>
              <a:ext cx="317633" cy="875899"/>
            </a:xfrm>
            <a:prstGeom prst="rect">
              <a:avLst/>
            </a:prstGeom>
          </p:spPr>
        </p:pic>
        <p:pic>
          <p:nvPicPr>
            <p:cNvPr id="10" name="Picture 9">
              <a:extLst>
                <a:ext uri="{FF2B5EF4-FFF2-40B4-BE49-F238E27FC236}">
                  <a16:creationId xmlns:a16="http://schemas.microsoft.com/office/drawing/2014/main" id="{5003AAAF-EA2F-4DB4-8BB9-FB8706CDC3A5}"/>
                </a:ext>
              </a:extLst>
            </p:cNvPr>
            <p:cNvPicPr>
              <a:picLocks noChangeAspect="1"/>
            </p:cNvPicPr>
            <p:nvPr/>
          </p:nvPicPr>
          <p:blipFill rotWithShape="1">
            <a:blip r:embed="rId3"/>
            <a:srcRect l="12141" t="4803" r="78232" b="56477"/>
            <a:stretch/>
          </p:blipFill>
          <p:spPr>
            <a:xfrm>
              <a:off x="7595236" y="3590132"/>
              <a:ext cx="317633" cy="875899"/>
            </a:xfrm>
            <a:prstGeom prst="rect">
              <a:avLst/>
            </a:prstGeom>
          </p:spPr>
        </p:pic>
        <p:pic>
          <p:nvPicPr>
            <p:cNvPr id="11" name="Picture 10">
              <a:extLst>
                <a:ext uri="{FF2B5EF4-FFF2-40B4-BE49-F238E27FC236}">
                  <a16:creationId xmlns:a16="http://schemas.microsoft.com/office/drawing/2014/main" id="{41A73AA3-D329-4B1E-98C3-00EAF7492712}"/>
                </a:ext>
              </a:extLst>
            </p:cNvPr>
            <p:cNvPicPr>
              <a:picLocks noChangeAspect="1"/>
            </p:cNvPicPr>
            <p:nvPr/>
          </p:nvPicPr>
          <p:blipFill rotWithShape="1">
            <a:blip r:embed="rId3"/>
            <a:srcRect l="85561" t="44500" b="26141"/>
            <a:stretch/>
          </p:blipFill>
          <p:spPr>
            <a:xfrm>
              <a:off x="5655501" y="3349674"/>
              <a:ext cx="485883" cy="677444"/>
            </a:xfrm>
            <a:prstGeom prst="rect">
              <a:avLst/>
            </a:prstGeom>
          </p:spPr>
        </p:pic>
        <p:pic>
          <p:nvPicPr>
            <p:cNvPr id="12" name="Picture 11">
              <a:extLst>
                <a:ext uri="{FF2B5EF4-FFF2-40B4-BE49-F238E27FC236}">
                  <a16:creationId xmlns:a16="http://schemas.microsoft.com/office/drawing/2014/main" id="{34311364-EA6E-4028-94A8-30935106E362}"/>
                </a:ext>
              </a:extLst>
            </p:cNvPr>
            <p:cNvPicPr>
              <a:picLocks noChangeAspect="1"/>
            </p:cNvPicPr>
            <p:nvPr/>
          </p:nvPicPr>
          <p:blipFill rotWithShape="1">
            <a:blip r:embed="rId3"/>
            <a:srcRect l="85561" t="44500" b="26141"/>
            <a:stretch/>
          </p:blipFill>
          <p:spPr>
            <a:xfrm>
              <a:off x="5665041" y="4172297"/>
              <a:ext cx="476343" cy="664143"/>
            </a:xfrm>
            <a:prstGeom prst="rect">
              <a:avLst/>
            </a:prstGeom>
          </p:spPr>
        </p:pic>
        <p:pic>
          <p:nvPicPr>
            <p:cNvPr id="13" name="Picture 12">
              <a:extLst>
                <a:ext uri="{FF2B5EF4-FFF2-40B4-BE49-F238E27FC236}">
                  <a16:creationId xmlns:a16="http://schemas.microsoft.com/office/drawing/2014/main" id="{8D2977D8-7A85-48EA-B8D3-4E352BCF6183}"/>
                </a:ext>
              </a:extLst>
            </p:cNvPr>
            <p:cNvPicPr>
              <a:picLocks noChangeAspect="1"/>
            </p:cNvPicPr>
            <p:nvPr/>
          </p:nvPicPr>
          <p:blipFill rotWithShape="1">
            <a:blip r:embed="rId3"/>
            <a:srcRect l="73457" t="16867" r="10787" b="58455"/>
            <a:stretch/>
          </p:blipFill>
          <p:spPr>
            <a:xfrm>
              <a:off x="6545952" y="2652885"/>
              <a:ext cx="519765" cy="558267"/>
            </a:xfrm>
            <a:prstGeom prst="rect">
              <a:avLst/>
            </a:prstGeom>
          </p:spPr>
        </p:pic>
        <p:cxnSp>
          <p:nvCxnSpPr>
            <p:cNvPr id="14" name="Elbow Connector 17">
              <a:extLst>
                <a:ext uri="{FF2B5EF4-FFF2-40B4-BE49-F238E27FC236}">
                  <a16:creationId xmlns:a16="http://schemas.microsoft.com/office/drawing/2014/main" id="{D1944924-62B8-4CF6-9F6D-4DCD5A49BE1F}"/>
                </a:ext>
              </a:extLst>
            </p:cNvPr>
            <p:cNvCxnSpPr>
              <a:cxnSpLocks/>
            </p:cNvCxnSpPr>
            <p:nvPr/>
          </p:nvCxnSpPr>
          <p:spPr>
            <a:xfrm>
              <a:off x="6141384" y="2885723"/>
              <a:ext cx="12700" cy="2427968"/>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15" name="Elbow Connector 18">
              <a:extLst>
                <a:ext uri="{FF2B5EF4-FFF2-40B4-BE49-F238E27FC236}">
                  <a16:creationId xmlns:a16="http://schemas.microsoft.com/office/drawing/2014/main" id="{073A3810-4B7B-44FC-AAE7-1F0834476041}"/>
                </a:ext>
              </a:extLst>
            </p:cNvPr>
            <p:cNvCxnSpPr>
              <a:cxnSpLocks/>
              <a:stCxn id="11" idx="3"/>
              <a:endCxn id="12" idx="3"/>
            </p:cNvCxnSpPr>
            <p:nvPr/>
          </p:nvCxnSpPr>
          <p:spPr>
            <a:xfrm>
              <a:off x="6141384" y="3688396"/>
              <a:ext cx="12700" cy="815973"/>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16" name="Elbow Connector 19">
              <a:extLst>
                <a:ext uri="{FF2B5EF4-FFF2-40B4-BE49-F238E27FC236}">
                  <a16:creationId xmlns:a16="http://schemas.microsoft.com/office/drawing/2014/main" id="{EAA094E2-BFA0-4557-9F1C-06F1B365DA88}"/>
                </a:ext>
              </a:extLst>
            </p:cNvPr>
            <p:cNvCxnSpPr>
              <a:cxnSpLocks/>
            </p:cNvCxnSpPr>
            <p:nvPr/>
          </p:nvCxnSpPr>
          <p:spPr>
            <a:xfrm rot="10800000" flipV="1">
              <a:off x="6585082" y="4504133"/>
              <a:ext cx="12700" cy="80768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7" name="Elbow Connector 20">
              <a:extLst>
                <a:ext uri="{FF2B5EF4-FFF2-40B4-BE49-F238E27FC236}">
                  <a16:creationId xmlns:a16="http://schemas.microsoft.com/office/drawing/2014/main" id="{EAA97912-97F3-444A-AD64-C7857DCE40F1}"/>
                </a:ext>
              </a:extLst>
            </p:cNvPr>
            <p:cNvCxnSpPr>
              <a:cxnSpLocks/>
            </p:cNvCxnSpPr>
            <p:nvPr/>
          </p:nvCxnSpPr>
          <p:spPr>
            <a:xfrm rot="10800000" flipV="1">
              <a:off x="6585082" y="4504133"/>
              <a:ext cx="12700" cy="807686"/>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18" name="Elbow Connector 21">
              <a:extLst>
                <a:ext uri="{FF2B5EF4-FFF2-40B4-BE49-F238E27FC236}">
                  <a16:creationId xmlns:a16="http://schemas.microsoft.com/office/drawing/2014/main" id="{F166EEF4-46C1-4D74-A3E8-6261332E0F10}"/>
                </a:ext>
              </a:extLst>
            </p:cNvPr>
            <p:cNvCxnSpPr>
              <a:stCxn id="13" idx="3"/>
              <a:endCxn id="9" idx="1"/>
            </p:cNvCxnSpPr>
            <p:nvPr/>
          </p:nvCxnSpPr>
          <p:spPr>
            <a:xfrm>
              <a:off x="7065717" y="2932019"/>
              <a:ext cx="1043335" cy="455778"/>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9" name="Elbow Connector 22">
              <a:extLst>
                <a:ext uri="{FF2B5EF4-FFF2-40B4-BE49-F238E27FC236}">
                  <a16:creationId xmlns:a16="http://schemas.microsoft.com/office/drawing/2014/main" id="{FCB0C229-697C-46C1-9530-6DF5F423634A}"/>
                </a:ext>
              </a:extLst>
            </p:cNvPr>
            <p:cNvCxnSpPr>
              <a:stCxn id="8" idx="3"/>
              <a:endCxn id="9" idx="1"/>
            </p:cNvCxnSpPr>
            <p:nvPr/>
          </p:nvCxnSpPr>
          <p:spPr>
            <a:xfrm flipV="1">
              <a:off x="7046394" y="3387797"/>
              <a:ext cx="1062658" cy="160896"/>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D8FC5B-E7AA-4DB7-9FF3-590E357FF011}"/>
                </a:ext>
              </a:extLst>
            </p:cNvPr>
            <p:cNvSpPr txBox="1"/>
            <p:nvPr/>
          </p:nvSpPr>
          <p:spPr>
            <a:xfrm>
              <a:off x="6550912" y="4598756"/>
              <a:ext cx="588687" cy="341632"/>
            </a:xfrm>
            <a:prstGeom prst="rect">
              <a:avLst/>
            </a:prstGeom>
            <a:solidFill>
              <a:schemeClr val="bg1"/>
            </a:solidFill>
          </p:spPr>
          <p:txBody>
            <a:bodyPr wrap="square" rtlCol="0">
              <a:spAutoFit/>
            </a:bodyPr>
            <a:lstStyle/>
            <a:p>
              <a:pPr algn="ctr">
                <a:lnSpc>
                  <a:spcPct val="90000"/>
                </a:lnSpc>
              </a:pPr>
              <a:r>
                <a:rPr lang="en-US" sz="900" dirty="0"/>
                <a:t>Med </a:t>
              </a:r>
            </a:p>
            <a:p>
              <a:pPr algn="ctr">
                <a:lnSpc>
                  <a:spcPct val="90000"/>
                </a:lnSpc>
              </a:pPr>
              <a:r>
                <a:rPr lang="en-US" sz="900" dirty="0"/>
                <a:t>Scanner</a:t>
              </a:r>
            </a:p>
          </p:txBody>
        </p:sp>
        <p:cxnSp>
          <p:nvCxnSpPr>
            <p:cNvPr id="21" name="Elbow Connector 25">
              <a:extLst>
                <a:ext uri="{FF2B5EF4-FFF2-40B4-BE49-F238E27FC236}">
                  <a16:creationId xmlns:a16="http://schemas.microsoft.com/office/drawing/2014/main" id="{BB0FA20D-A2EE-47E8-8EDC-E4D1EC8EA938}"/>
                </a:ext>
              </a:extLst>
            </p:cNvPr>
            <p:cNvCxnSpPr>
              <a:stCxn id="9" idx="3"/>
              <a:endCxn id="10" idx="3"/>
            </p:cNvCxnSpPr>
            <p:nvPr/>
          </p:nvCxnSpPr>
          <p:spPr>
            <a:xfrm flipH="1">
              <a:off x="7912869" y="3387797"/>
              <a:ext cx="513816" cy="640285"/>
            </a:xfrm>
            <a:prstGeom prst="bentConnector3">
              <a:avLst>
                <a:gd name="adj1" fmla="val -44491"/>
              </a:avLst>
            </a:prstGeom>
            <a:ln w="19050"/>
          </p:spPr>
          <p:style>
            <a:lnRef idx="1">
              <a:schemeClr val="accent1"/>
            </a:lnRef>
            <a:fillRef idx="0">
              <a:schemeClr val="accent1"/>
            </a:fillRef>
            <a:effectRef idx="0">
              <a:schemeClr val="accent1"/>
            </a:effectRef>
            <a:fontRef idx="minor">
              <a:schemeClr val="tx1"/>
            </a:fontRef>
          </p:style>
        </p:cxnSp>
        <p:cxnSp>
          <p:nvCxnSpPr>
            <p:cNvPr id="22" name="Elbow Connector 26">
              <a:extLst>
                <a:ext uri="{FF2B5EF4-FFF2-40B4-BE49-F238E27FC236}">
                  <a16:creationId xmlns:a16="http://schemas.microsoft.com/office/drawing/2014/main" id="{6D480F3B-036C-4BE1-8F45-9193EAFBA9F3}"/>
                </a:ext>
              </a:extLst>
            </p:cNvPr>
            <p:cNvCxnSpPr>
              <a:cxnSpLocks/>
              <a:stCxn id="10" idx="1"/>
            </p:cNvCxnSpPr>
            <p:nvPr/>
          </p:nvCxnSpPr>
          <p:spPr>
            <a:xfrm rot="10800000" flipV="1">
              <a:off x="6585082" y="4028081"/>
              <a:ext cx="1010154" cy="476051"/>
            </a:xfrm>
            <a:prstGeom prst="bentConnector3">
              <a:avLst>
                <a:gd name="adj1" fmla="val 121259"/>
              </a:avLst>
            </a:prstGeom>
            <a:ln w="19050"/>
          </p:spPr>
          <p:style>
            <a:lnRef idx="1">
              <a:schemeClr val="accent1"/>
            </a:lnRef>
            <a:fillRef idx="0">
              <a:schemeClr val="accent1"/>
            </a:fillRef>
            <a:effectRef idx="0">
              <a:schemeClr val="accent1"/>
            </a:effectRef>
            <a:fontRef idx="minor">
              <a:schemeClr val="tx1"/>
            </a:fontRef>
          </p:style>
        </p:cxnSp>
        <p:cxnSp>
          <p:nvCxnSpPr>
            <p:cNvPr id="23" name="Elbow Connector 27">
              <a:extLst>
                <a:ext uri="{FF2B5EF4-FFF2-40B4-BE49-F238E27FC236}">
                  <a16:creationId xmlns:a16="http://schemas.microsoft.com/office/drawing/2014/main" id="{6EB95A81-9CD1-4820-8C7A-41452E69B4C9}"/>
                </a:ext>
              </a:extLst>
            </p:cNvPr>
            <p:cNvCxnSpPr>
              <a:cxnSpLocks/>
              <a:stCxn id="5" idx="1"/>
              <a:endCxn id="10" idx="3"/>
            </p:cNvCxnSpPr>
            <p:nvPr/>
          </p:nvCxnSpPr>
          <p:spPr>
            <a:xfrm rot="16200000" flipV="1">
              <a:off x="7674853" y="4266098"/>
              <a:ext cx="626894" cy="150862"/>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0EF0C5-0432-4717-A088-45DBDBDEB030}"/>
                </a:ext>
              </a:extLst>
            </p:cNvPr>
            <p:cNvSpPr txBox="1"/>
            <p:nvPr/>
          </p:nvSpPr>
          <p:spPr>
            <a:xfrm>
              <a:off x="5263872" y="2391107"/>
              <a:ext cx="1744132" cy="369332"/>
            </a:xfrm>
            <a:prstGeom prst="rect">
              <a:avLst/>
            </a:prstGeom>
            <a:noFill/>
          </p:spPr>
          <p:txBody>
            <a:bodyPr wrap="none" rtlCol="0">
              <a:spAutoFit/>
            </a:bodyPr>
            <a:lstStyle/>
            <a:p>
              <a:r>
                <a:rPr lang="en-US" b="1" dirty="0">
                  <a:solidFill>
                    <a:srgbClr val="FFC000"/>
                  </a:solidFill>
                </a:rPr>
                <a:t>MyPractice.com</a:t>
              </a:r>
            </a:p>
          </p:txBody>
        </p:sp>
        <p:sp>
          <p:nvSpPr>
            <p:cNvPr id="26" name="TextBox 25">
              <a:extLst>
                <a:ext uri="{FF2B5EF4-FFF2-40B4-BE49-F238E27FC236}">
                  <a16:creationId xmlns:a16="http://schemas.microsoft.com/office/drawing/2014/main" id="{03E55EA6-9CEC-4701-93D6-A2302AD9DEE6}"/>
                </a:ext>
              </a:extLst>
            </p:cNvPr>
            <p:cNvSpPr txBox="1"/>
            <p:nvPr/>
          </p:nvSpPr>
          <p:spPr>
            <a:xfrm rot="16200000">
              <a:off x="4604592" y="5064078"/>
              <a:ext cx="951237" cy="369332"/>
            </a:xfrm>
            <a:prstGeom prst="rect">
              <a:avLst/>
            </a:prstGeom>
            <a:noFill/>
          </p:spPr>
          <p:txBody>
            <a:bodyPr wrap="none" rtlCol="0">
              <a:spAutoFit/>
            </a:bodyPr>
            <a:lstStyle/>
            <a:p>
              <a:r>
                <a:rPr lang="en-US" b="1" dirty="0"/>
                <a:t>Firewalls</a:t>
              </a:r>
            </a:p>
          </p:txBody>
        </p:sp>
        <p:sp>
          <p:nvSpPr>
            <p:cNvPr id="28" name="TextBox 27">
              <a:extLst>
                <a:ext uri="{FF2B5EF4-FFF2-40B4-BE49-F238E27FC236}">
                  <a16:creationId xmlns:a16="http://schemas.microsoft.com/office/drawing/2014/main" id="{7764C7FF-6BA5-4C8C-8539-47A233B2E4A5}"/>
                </a:ext>
              </a:extLst>
            </p:cNvPr>
            <p:cNvSpPr txBox="1"/>
            <p:nvPr/>
          </p:nvSpPr>
          <p:spPr>
            <a:xfrm>
              <a:off x="7819623" y="5263661"/>
              <a:ext cx="625491" cy="307135"/>
            </a:xfrm>
            <a:prstGeom prst="rect">
              <a:avLst/>
            </a:prstGeom>
            <a:noFill/>
          </p:spPr>
          <p:txBody>
            <a:bodyPr wrap="none" rtlCol="0">
              <a:spAutoFit/>
            </a:bodyPr>
            <a:lstStyle>
              <a:defPPr>
                <a:defRPr lang="en-US"/>
              </a:defPPr>
              <a:lvl1pPr algn="ctr">
                <a:lnSpc>
                  <a:spcPts val="1600"/>
                </a:lnSpc>
                <a:defRPr b="1"/>
              </a:lvl1pPr>
            </a:lstStyle>
            <a:p>
              <a:r>
                <a:rPr lang="en-US" dirty="0"/>
                <a:t>EHR </a:t>
              </a:r>
            </a:p>
          </p:txBody>
        </p:sp>
        <p:pic>
          <p:nvPicPr>
            <p:cNvPr id="29" name="Picture 28">
              <a:extLst>
                <a:ext uri="{FF2B5EF4-FFF2-40B4-BE49-F238E27FC236}">
                  <a16:creationId xmlns:a16="http://schemas.microsoft.com/office/drawing/2014/main" id="{5B9D8917-A3FF-4C04-BC1C-C2E60425A4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46" t="33065" r="21506" b="33485"/>
            <a:stretch/>
          </p:blipFill>
          <p:spPr>
            <a:xfrm>
              <a:off x="5444838" y="2721929"/>
              <a:ext cx="711747" cy="327588"/>
            </a:xfrm>
            <a:prstGeom prst="rect">
              <a:avLst/>
            </a:prstGeom>
          </p:spPr>
        </p:pic>
        <p:sp>
          <p:nvSpPr>
            <p:cNvPr id="30" name="TextBox 29">
              <a:extLst>
                <a:ext uri="{FF2B5EF4-FFF2-40B4-BE49-F238E27FC236}">
                  <a16:creationId xmlns:a16="http://schemas.microsoft.com/office/drawing/2014/main" id="{0F014D29-2469-4064-8FD5-595D61C35F06}"/>
                </a:ext>
              </a:extLst>
            </p:cNvPr>
            <p:cNvSpPr txBox="1"/>
            <p:nvPr/>
          </p:nvSpPr>
          <p:spPr>
            <a:xfrm>
              <a:off x="5577420" y="2979147"/>
              <a:ext cx="676788" cy="215444"/>
            </a:xfrm>
            <a:prstGeom prst="rect">
              <a:avLst/>
            </a:prstGeom>
            <a:noFill/>
          </p:spPr>
          <p:txBody>
            <a:bodyPr wrap="none" rtlCol="0">
              <a:spAutoFit/>
            </a:bodyPr>
            <a:lstStyle/>
            <a:p>
              <a:pPr algn="ctr"/>
              <a:r>
                <a:rPr lang="en-US" sz="800" b="1" dirty="0">
                  <a:solidFill>
                    <a:schemeClr val="tx1">
                      <a:lumMod val="65000"/>
                      <a:lumOff val="35000"/>
                    </a:schemeClr>
                  </a:solidFill>
                </a:rPr>
                <a:t>Med device</a:t>
              </a:r>
            </a:p>
          </p:txBody>
        </p:sp>
        <p:pic>
          <p:nvPicPr>
            <p:cNvPr id="31" name="Picture 30">
              <a:extLst>
                <a:ext uri="{FF2B5EF4-FFF2-40B4-BE49-F238E27FC236}">
                  <a16:creationId xmlns:a16="http://schemas.microsoft.com/office/drawing/2014/main" id="{7E7D1D1F-CFA3-4904-AF03-7ABC2FA72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2400" y="4863930"/>
              <a:ext cx="434589" cy="530927"/>
            </a:xfrm>
            <a:prstGeom prst="rect">
              <a:avLst/>
            </a:prstGeom>
          </p:spPr>
        </p:pic>
        <p:sp>
          <p:nvSpPr>
            <p:cNvPr id="32" name="TextBox 31">
              <a:extLst>
                <a:ext uri="{FF2B5EF4-FFF2-40B4-BE49-F238E27FC236}">
                  <a16:creationId xmlns:a16="http://schemas.microsoft.com/office/drawing/2014/main" id="{25C11568-A29A-4AD9-857D-E9D746285791}"/>
                </a:ext>
              </a:extLst>
            </p:cNvPr>
            <p:cNvSpPr txBox="1"/>
            <p:nvPr/>
          </p:nvSpPr>
          <p:spPr>
            <a:xfrm>
              <a:off x="5607945" y="5320959"/>
              <a:ext cx="553357" cy="369332"/>
            </a:xfrm>
            <a:prstGeom prst="rect">
              <a:avLst/>
            </a:prstGeom>
            <a:noFill/>
          </p:spPr>
          <p:txBody>
            <a:bodyPr wrap="none" rtlCol="0">
              <a:spAutoFit/>
            </a:bodyPr>
            <a:lstStyle/>
            <a:p>
              <a:pPr algn="ctr"/>
              <a:r>
                <a:rPr lang="en-US" sz="900" dirty="0">
                  <a:solidFill>
                    <a:schemeClr val="tx1">
                      <a:lumMod val="85000"/>
                      <a:lumOff val="15000"/>
                    </a:schemeClr>
                  </a:solidFill>
                </a:rPr>
                <a:t>Printer/</a:t>
              </a:r>
            </a:p>
            <a:p>
              <a:pPr algn="ctr"/>
              <a:r>
                <a:rPr lang="en-US" sz="900" dirty="0">
                  <a:solidFill>
                    <a:schemeClr val="tx1">
                      <a:lumMod val="85000"/>
                      <a:lumOff val="15000"/>
                    </a:schemeClr>
                  </a:solidFill>
                </a:rPr>
                <a:t>Copier</a:t>
              </a:r>
            </a:p>
          </p:txBody>
        </p:sp>
        <p:pic>
          <p:nvPicPr>
            <p:cNvPr id="33" name="Picture 32">
              <a:extLst>
                <a:ext uri="{FF2B5EF4-FFF2-40B4-BE49-F238E27FC236}">
                  <a16:creationId xmlns:a16="http://schemas.microsoft.com/office/drawing/2014/main" id="{95A00904-D634-4821-9554-6AD3AFA71B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237" y="4218182"/>
              <a:ext cx="403413" cy="403413"/>
            </a:xfrm>
            <a:prstGeom prst="rect">
              <a:avLst/>
            </a:prstGeom>
          </p:spPr>
        </p:pic>
        <p:pic>
          <p:nvPicPr>
            <p:cNvPr id="34" name="Picture 33">
              <a:extLst>
                <a:ext uri="{FF2B5EF4-FFF2-40B4-BE49-F238E27FC236}">
                  <a16:creationId xmlns:a16="http://schemas.microsoft.com/office/drawing/2014/main" id="{F7BFFA33-3C8C-448C-99EA-05D32CB958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2139" y="5009369"/>
              <a:ext cx="616184" cy="387564"/>
            </a:xfrm>
            <a:prstGeom prst="rect">
              <a:avLst/>
            </a:prstGeom>
          </p:spPr>
        </p:pic>
        <p:sp>
          <p:nvSpPr>
            <p:cNvPr id="35" name="TextBox 34">
              <a:extLst>
                <a:ext uri="{FF2B5EF4-FFF2-40B4-BE49-F238E27FC236}">
                  <a16:creationId xmlns:a16="http://schemas.microsoft.com/office/drawing/2014/main" id="{47C8FF78-E9D4-427C-B028-7AECE36BF7B1}"/>
                </a:ext>
              </a:extLst>
            </p:cNvPr>
            <p:cNvSpPr txBox="1"/>
            <p:nvPr/>
          </p:nvSpPr>
          <p:spPr>
            <a:xfrm>
              <a:off x="6496467" y="5342103"/>
              <a:ext cx="684691" cy="341632"/>
            </a:xfrm>
            <a:prstGeom prst="rect">
              <a:avLst/>
            </a:prstGeom>
            <a:noFill/>
          </p:spPr>
          <p:txBody>
            <a:bodyPr wrap="square" rtlCol="0">
              <a:spAutoFit/>
            </a:bodyPr>
            <a:lstStyle/>
            <a:p>
              <a:pPr algn="ctr">
                <a:lnSpc>
                  <a:spcPct val="90000"/>
                </a:lnSpc>
              </a:pPr>
              <a:r>
                <a:rPr lang="en-US" sz="900" dirty="0"/>
                <a:t>Vital sign</a:t>
              </a:r>
            </a:p>
            <a:p>
              <a:pPr algn="ctr">
                <a:lnSpc>
                  <a:spcPct val="90000"/>
                </a:lnSpc>
              </a:pPr>
              <a:r>
                <a:rPr lang="en-US" sz="900" dirty="0"/>
                <a:t>machine</a:t>
              </a:r>
            </a:p>
          </p:txBody>
        </p:sp>
        <p:sp>
          <p:nvSpPr>
            <p:cNvPr id="36" name="Cylinder 35">
              <a:extLst>
                <a:ext uri="{FF2B5EF4-FFF2-40B4-BE49-F238E27FC236}">
                  <a16:creationId xmlns:a16="http://schemas.microsoft.com/office/drawing/2014/main" id="{44A738FD-9CA8-4C12-9AA6-07220E65873E}"/>
                </a:ext>
              </a:extLst>
            </p:cNvPr>
            <p:cNvSpPr/>
            <p:nvPr/>
          </p:nvSpPr>
          <p:spPr>
            <a:xfrm>
              <a:off x="8251361" y="2162014"/>
              <a:ext cx="549919" cy="1899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ylinder 36">
              <a:extLst>
                <a:ext uri="{FF2B5EF4-FFF2-40B4-BE49-F238E27FC236}">
                  <a16:creationId xmlns:a16="http://schemas.microsoft.com/office/drawing/2014/main" id="{ADF56C81-0972-4EDC-8516-AAC3B8C1DDFB}"/>
                </a:ext>
              </a:extLst>
            </p:cNvPr>
            <p:cNvSpPr/>
            <p:nvPr/>
          </p:nvSpPr>
          <p:spPr>
            <a:xfrm>
              <a:off x="8258874" y="1703147"/>
              <a:ext cx="549919" cy="1899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or: Elbow 37">
              <a:extLst>
                <a:ext uri="{FF2B5EF4-FFF2-40B4-BE49-F238E27FC236}">
                  <a16:creationId xmlns:a16="http://schemas.microsoft.com/office/drawing/2014/main" id="{6799892C-84B4-4472-96D6-0533E5D93D4B}"/>
                </a:ext>
              </a:extLst>
            </p:cNvPr>
            <p:cNvCxnSpPr>
              <a:cxnSpLocks/>
              <a:stCxn id="36" idx="4"/>
              <a:endCxn id="5" idx="4"/>
            </p:cNvCxnSpPr>
            <p:nvPr/>
          </p:nvCxnSpPr>
          <p:spPr>
            <a:xfrm flipH="1">
              <a:off x="8591035" y="2257011"/>
              <a:ext cx="210245" cy="2688408"/>
            </a:xfrm>
            <a:prstGeom prst="bentConnector3">
              <a:avLst>
                <a:gd name="adj1" fmla="val -108730"/>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1764C4B-356E-4E19-82AC-EC89903F191B}"/>
                </a:ext>
              </a:extLst>
            </p:cNvPr>
            <p:cNvSpPr txBox="1"/>
            <p:nvPr/>
          </p:nvSpPr>
          <p:spPr>
            <a:xfrm>
              <a:off x="7950250" y="1885973"/>
              <a:ext cx="1162498" cy="338554"/>
            </a:xfrm>
            <a:prstGeom prst="rect">
              <a:avLst/>
            </a:prstGeom>
            <a:noFill/>
          </p:spPr>
          <p:txBody>
            <a:bodyPr wrap="none" rtlCol="0">
              <a:spAutoFit/>
            </a:bodyPr>
            <a:lstStyle/>
            <a:p>
              <a:r>
                <a:rPr lang="en-US" sz="1600" dirty="0"/>
                <a:t>Backups (2)</a:t>
              </a:r>
            </a:p>
          </p:txBody>
        </p:sp>
        <p:cxnSp>
          <p:nvCxnSpPr>
            <p:cNvPr id="43" name="Connector: Elbow 42">
              <a:extLst>
                <a:ext uri="{FF2B5EF4-FFF2-40B4-BE49-F238E27FC236}">
                  <a16:creationId xmlns:a16="http://schemas.microsoft.com/office/drawing/2014/main" id="{F642B343-014E-45E6-BB9B-AC1F5D71F84C}"/>
                </a:ext>
              </a:extLst>
            </p:cNvPr>
            <p:cNvCxnSpPr>
              <a:cxnSpLocks/>
              <a:stCxn id="37" idx="4"/>
              <a:endCxn id="5" idx="4"/>
            </p:cNvCxnSpPr>
            <p:nvPr/>
          </p:nvCxnSpPr>
          <p:spPr>
            <a:xfrm flipH="1">
              <a:off x="8591035" y="1798144"/>
              <a:ext cx="217758" cy="3147275"/>
            </a:xfrm>
            <a:prstGeom prst="bentConnector3">
              <a:avLst>
                <a:gd name="adj1" fmla="val -104979"/>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51">
            <a:extLst>
              <a:ext uri="{FF2B5EF4-FFF2-40B4-BE49-F238E27FC236}">
                <a16:creationId xmlns:a16="http://schemas.microsoft.com/office/drawing/2014/main" id="{F97166D3-8D16-4FD1-A808-0B813A1E7E88}"/>
              </a:ext>
            </a:extLst>
          </p:cNvPr>
          <p:cNvSpPr/>
          <p:nvPr/>
        </p:nvSpPr>
        <p:spPr>
          <a:xfrm>
            <a:off x="576623" y="1432893"/>
            <a:ext cx="1501659" cy="988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Compromised Sites and </a:t>
            </a:r>
            <a:r>
              <a:rPr lang="en-US" sz="1600" dirty="0" err="1"/>
              <a:t>Malvertising</a:t>
            </a:r>
            <a:endParaRPr lang="en-US" sz="1600" dirty="0"/>
          </a:p>
        </p:txBody>
      </p:sp>
      <p:grpSp>
        <p:nvGrpSpPr>
          <p:cNvPr id="3" name="Group 2">
            <a:extLst>
              <a:ext uri="{FF2B5EF4-FFF2-40B4-BE49-F238E27FC236}">
                <a16:creationId xmlns:a16="http://schemas.microsoft.com/office/drawing/2014/main" id="{7456A1F6-22D5-496C-8030-1BD09BE45F58}"/>
              </a:ext>
            </a:extLst>
          </p:cNvPr>
          <p:cNvGrpSpPr/>
          <p:nvPr/>
        </p:nvGrpSpPr>
        <p:grpSpPr>
          <a:xfrm>
            <a:off x="751366" y="4418699"/>
            <a:ext cx="1453117" cy="1095667"/>
            <a:chOff x="751366" y="4418699"/>
            <a:chExt cx="1453117" cy="1095667"/>
          </a:xfrm>
        </p:grpSpPr>
        <p:sp>
          <p:nvSpPr>
            <p:cNvPr id="53" name="Rectangle: Rounded Corners 52">
              <a:extLst>
                <a:ext uri="{FF2B5EF4-FFF2-40B4-BE49-F238E27FC236}">
                  <a16:creationId xmlns:a16="http://schemas.microsoft.com/office/drawing/2014/main" id="{8A60E3C0-04B7-4507-8C27-C52BBE5C1214}"/>
                </a:ext>
              </a:extLst>
            </p:cNvPr>
            <p:cNvSpPr/>
            <p:nvPr/>
          </p:nvSpPr>
          <p:spPr>
            <a:xfrm>
              <a:off x="751366" y="4418699"/>
              <a:ext cx="1453117" cy="1095667"/>
            </a:xfrm>
            <a:prstGeom prst="round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r>
                <a:rPr lang="en-US" sz="1600" dirty="0"/>
                <a:t>Phishing emails</a:t>
              </a:r>
            </a:p>
          </p:txBody>
        </p:sp>
        <p:sp>
          <p:nvSpPr>
            <p:cNvPr id="54" name="Flowchart: Merge 53">
              <a:extLst>
                <a:ext uri="{FF2B5EF4-FFF2-40B4-BE49-F238E27FC236}">
                  <a16:creationId xmlns:a16="http://schemas.microsoft.com/office/drawing/2014/main" id="{CCE33A53-032A-4196-A3F3-C8F504CCC221}"/>
                </a:ext>
              </a:extLst>
            </p:cNvPr>
            <p:cNvSpPr/>
            <p:nvPr/>
          </p:nvSpPr>
          <p:spPr>
            <a:xfrm>
              <a:off x="860114" y="4439840"/>
              <a:ext cx="1104900" cy="445149"/>
            </a:xfrm>
            <a:prstGeom prst="flowChartMerge">
              <a:avLst/>
            </a:prstGeom>
            <a:solidFill>
              <a:schemeClr val="bg1">
                <a:lumMod val="8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A5E7792C-2F9A-4892-8A83-0C84A900FE5D}"/>
              </a:ext>
            </a:extLst>
          </p:cNvPr>
          <p:cNvGrpSpPr/>
          <p:nvPr/>
        </p:nvGrpSpPr>
        <p:grpSpPr>
          <a:xfrm>
            <a:off x="3475275" y="4504133"/>
            <a:ext cx="448877" cy="426057"/>
            <a:chOff x="2887453" y="3161000"/>
            <a:chExt cx="448877" cy="426057"/>
          </a:xfrm>
        </p:grpSpPr>
        <p:sp>
          <p:nvSpPr>
            <p:cNvPr id="57" name="Oval 56">
              <a:extLst>
                <a:ext uri="{FF2B5EF4-FFF2-40B4-BE49-F238E27FC236}">
                  <a16:creationId xmlns:a16="http://schemas.microsoft.com/office/drawing/2014/main" id="{74238D25-A260-442D-9456-ABC0208F89D6}"/>
                </a:ext>
              </a:extLst>
            </p:cNvPr>
            <p:cNvSpPr/>
            <p:nvPr/>
          </p:nvSpPr>
          <p:spPr>
            <a:xfrm>
              <a:off x="2887453" y="3161000"/>
              <a:ext cx="448877" cy="426057"/>
            </a:xfrm>
            <a:prstGeom prst="ellips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81C999CB-E6C8-49EB-B590-5788D752867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30852" y="3187547"/>
              <a:ext cx="369333" cy="369333"/>
            </a:xfrm>
            <a:prstGeom prst="rect">
              <a:avLst/>
            </a:prstGeom>
          </p:spPr>
        </p:pic>
      </p:grpSp>
      <p:cxnSp>
        <p:nvCxnSpPr>
          <p:cNvPr id="60" name="Connector: Elbow 59">
            <a:extLst>
              <a:ext uri="{FF2B5EF4-FFF2-40B4-BE49-F238E27FC236}">
                <a16:creationId xmlns:a16="http://schemas.microsoft.com/office/drawing/2014/main" id="{3D92433C-CD97-4E78-9DE9-614ADFB13F80}"/>
              </a:ext>
            </a:extLst>
          </p:cNvPr>
          <p:cNvCxnSpPr>
            <a:cxnSpLocks/>
            <a:stCxn id="53" idx="3"/>
            <a:endCxn id="56" idx="1"/>
          </p:cNvCxnSpPr>
          <p:nvPr/>
        </p:nvCxnSpPr>
        <p:spPr>
          <a:xfrm flipV="1">
            <a:off x="2204483" y="4715347"/>
            <a:ext cx="1314191" cy="251186"/>
          </a:xfrm>
          <a:prstGeom prst="bentConnector3">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10B6AFFB-91C7-4FA1-A615-992D76F1C694}"/>
              </a:ext>
            </a:extLst>
          </p:cNvPr>
          <p:cNvCxnSpPr>
            <a:cxnSpLocks/>
            <a:stCxn id="57" idx="6"/>
            <a:endCxn id="12" idx="1"/>
          </p:cNvCxnSpPr>
          <p:nvPr/>
        </p:nvCxnSpPr>
        <p:spPr>
          <a:xfrm flipV="1">
            <a:off x="3924152" y="4517365"/>
            <a:ext cx="1718635" cy="199797"/>
          </a:xfrm>
          <a:prstGeom prst="bentConnector3">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3762FE3-94AA-423A-AF47-57F77684B3F0}"/>
              </a:ext>
            </a:extLst>
          </p:cNvPr>
          <p:cNvSpPr txBox="1"/>
          <p:nvPr/>
        </p:nvSpPr>
        <p:spPr>
          <a:xfrm>
            <a:off x="3143129" y="4913984"/>
            <a:ext cx="1426920" cy="830997"/>
          </a:xfrm>
          <a:prstGeom prst="rect">
            <a:avLst/>
          </a:prstGeom>
          <a:noFill/>
        </p:spPr>
        <p:txBody>
          <a:bodyPr wrap="square" rtlCol="0">
            <a:spAutoFit/>
          </a:bodyPr>
          <a:lstStyle/>
          <a:p>
            <a:r>
              <a:rPr lang="en-US" sz="1600" dirty="0"/>
              <a:t>Email Attachment or Hyperlink</a:t>
            </a:r>
          </a:p>
        </p:txBody>
      </p:sp>
      <p:cxnSp>
        <p:nvCxnSpPr>
          <p:cNvPr id="67" name="Connector: Elbow 66">
            <a:extLst>
              <a:ext uri="{FF2B5EF4-FFF2-40B4-BE49-F238E27FC236}">
                <a16:creationId xmlns:a16="http://schemas.microsoft.com/office/drawing/2014/main" id="{4983618C-AB47-418F-9A5D-FA1C052F5167}"/>
              </a:ext>
            </a:extLst>
          </p:cNvPr>
          <p:cNvCxnSpPr>
            <a:cxnSpLocks/>
            <a:stCxn id="54" idx="0"/>
            <a:endCxn id="66" idx="1"/>
          </p:cNvCxnSpPr>
          <p:nvPr/>
        </p:nvCxnSpPr>
        <p:spPr>
          <a:xfrm rot="5400000" flipH="1" flipV="1">
            <a:off x="1108948" y="3647790"/>
            <a:ext cx="1095667" cy="488434"/>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55C81481-6E6D-4831-9B1C-6625AE3CE5F5}"/>
              </a:ext>
            </a:extLst>
          </p:cNvPr>
          <p:cNvCxnSpPr>
            <a:cxnSpLocks/>
            <a:stCxn id="52" idx="2"/>
            <a:endCxn id="66" idx="1"/>
          </p:cNvCxnSpPr>
          <p:nvPr/>
        </p:nvCxnSpPr>
        <p:spPr>
          <a:xfrm rot="16200000" flipH="1">
            <a:off x="1152744" y="2595918"/>
            <a:ext cx="922963" cy="573545"/>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1911D81-E371-41F4-84E6-851A8274BD28}"/>
              </a:ext>
            </a:extLst>
          </p:cNvPr>
          <p:cNvSpPr txBox="1"/>
          <p:nvPr/>
        </p:nvSpPr>
        <p:spPr>
          <a:xfrm>
            <a:off x="487882" y="3837564"/>
            <a:ext cx="977062" cy="338554"/>
          </a:xfrm>
          <a:prstGeom prst="rect">
            <a:avLst/>
          </a:prstGeom>
          <a:noFill/>
        </p:spPr>
        <p:txBody>
          <a:bodyPr wrap="none" rtlCol="0">
            <a:spAutoFit/>
          </a:bodyPr>
          <a:lstStyle/>
          <a:p>
            <a:r>
              <a:rPr lang="en-US" sz="1600" dirty="0"/>
              <a:t>Web Link</a:t>
            </a:r>
          </a:p>
        </p:txBody>
      </p:sp>
      <p:sp>
        <p:nvSpPr>
          <p:cNvPr id="74" name="TextBox 73">
            <a:extLst>
              <a:ext uri="{FF2B5EF4-FFF2-40B4-BE49-F238E27FC236}">
                <a16:creationId xmlns:a16="http://schemas.microsoft.com/office/drawing/2014/main" id="{DC67B50A-F10B-4265-BC9D-7E2A2ACF0B75}"/>
              </a:ext>
            </a:extLst>
          </p:cNvPr>
          <p:cNvSpPr txBox="1"/>
          <p:nvPr/>
        </p:nvSpPr>
        <p:spPr>
          <a:xfrm>
            <a:off x="368708" y="2670756"/>
            <a:ext cx="1005335" cy="584775"/>
          </a:xfrm>
          <a:prstGeom prst="rect">
            <a:avLst/>
          </a:prstGeom>
          <a:noFill/>
        </p:spPr>
        <p:txBody>
          <a:bodyPr wrap="square" rtlCol="0">
            <a:spAutoFit/>
          </a:bodyPr>
          <a:lstStyle/>
          <a:p>
            <a:pPr algn="r"/>
            <a:r>
              <a:rPr lang="en-US" sz="1600" dirty="0"/>
              <a:t>Web Redirect</a:t>
            </a:r>
          </a:p>
        </p:txBody>
      </p:sp>
      <p:sp>
        <p:nvSpPr>
          <p:cNvPr id="77" name="Thought Bubble: Cloud 76">
            <a:extLst>
              <a:ext uri="{FF2B5EF4-FFF2-40B4-BE49-F238E27FC236}">
                <a16:creationId xmlns:a16="http://schemas.microsoft.com/office/drawing/2014/main" id="{CCBB1DD2-9E30-4DA2-9A2B-8F4877A87AFB}"/>
              </a:ext>
            </a:extLst>
          </p:cNvPr>
          <p:cNvSpPr/>
          <p:nvPr/>
        </p:nvSpPr>
        <p:spPr>
          <a:xfrm>
            <a:off x="2579830" y="1084913"/>
            <a:ext cx="3377077" cy="1170093"/>
          </a:xfrm>
          <a:prstGeom prst="cloudCallout">
            <a:avLst>
              <a:gd name="adj1" fmla="val -42029"/>
              <a:gd name="adj2" fmla="val 9628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472C4"/>
                </a:solidFill>
              </a:rPr>
              <a:t>Command &amp; control</a:t>
            </a:r>
          </a:p>
          <a:p>
            <a:pPr algn="ctr"/>
            <a:r>
              <a:rPr lang="en-US" sz="1600" dirty="0">
                <a:solidFill>
                  <a:srgbClr val="4472C4"/>
                </a:solidFill>
              </a:rPr>
              <a:t>and</a:t>
            </a:r>
          </a:p>
          <a:p>
            <a:pPr algn="ctr"/>
            <a:r>
              <a:rPr lang="en-US" sz="1600" dirty="0">
                <a:solidFill>
                  <a:srgbClr val="4472C4"/>
                </a:solidFill>
              </a:rPr>
              <a:t>malicious infrastructure</a:t>
            </a:r>
          </a:p>
        </p:txBody>
      </p:sp>
      <p:sp>
        <p:nvSpPr>
          <p:cNvPr id="78" name="Oval 77">
            <a:extLst>
              <a:ext uri="{FF2B5EF4-FFF2-40B4-BE49-F238E27FC236}">
                <a16:creationId xmlns:a16="http://schemas.microsoft.com/office/drawing/2014/main" id="{ECB6D42D-403E-4041-A7CB-15C2B7F1C0BA}"/>
              </a:ext>
            </a:extLst>
          </p:cNvPr>
          <p:cNvSpPr/>
          <p:nvPr/>
        </p:nvSpPr>
        <p:spPr>
          <a:xfrm rot="2701089">
            <a:off x="2849334" y="2120735"/>
            <a:ext cx="567111" cy="10816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Connector: Elbow 78">
            <a:extLst>
              <a:ext uri="{FF2B5EF4-FFF2-40B4-BE49-F238E27FC236}">
                <a16:creationId xmlns:a16="http://schemas.microsoft.com/office/drawing/2014/main" id="{4F28A3C3-1B07-4D2C-988B-82AF84F1D084}"/>
              </a:ext>
            </a:extLst>
          </p:cNvPr>
          <p:cNvCxnSpPr>
            <a:cxnSpLocks/>
            <a:stCxn id="66" idx="3"/>
          </p:cNvCxnSpPr>
          <p:nvPr/>
        </p:nvCxnSpPr>
        <p:spPr>
          <a:xfrm flipV="1">
            <a:off x="2923093" y="2142653"/>
            <a:ext cx="800183" cy="1201520"/>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61DE7E9F-3F18-4DBD-850C-9796B6AC2885}"/>
              </a:ext>
            </a:extLst>
          </p:cNvPr>
          <p:cNvCxnSpPr>
            <a:cxnSpLocks/>
            <a:stCxn id="77" idx="1"/>
            <a:endCxn id="87" idx="0"/>
          </p:cNvCxnSpPr>
          <p:nvPr/>
        </p:nvCxnSpPr>
        <p:spPr>
          <a:xfrm rot="16200000" flipH="1">
            <a:off x="3869397" y="2652732"/>
            <a:ext cx="802093" cy="4148"/>
          </a:xfrm>
          <a:prstGeom prst="bentConnector3">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623353BA-77C5-44B6-9273-2024384D6DEF}"/>
              </a:ext>
            </a:extLst>
          </p:cNvPr>
          <p:cNvGrpSpPr/>
          <p:nvPr/>
        </p:nvGrpSpPr>
        <p:grpSpPr>
          <a:xfrm>
            <a:off x="4048078" y="3055853"/>
            <a:ext cx="448877" cy="426057"/>
            <a:chOff x="2887453" y="3161000"/>
            <a:chExt cx="448877" cy="426057"/>
          </a:xfrm>
        </p:grpSpPr>
        <p:sp>
          <p:nvSpPr>
            <p:cNvPr id="87" name="Oval 86">
              <a:extLst>
                <a:ext uri="{FF2B5EF4-FFF2-40B4-BE49-F238E27FC236}">
                  <a16:creationId xmlns:a16="http://schemas.microsoft.com/office/drawing/2014/main" id="{0F74F650-73B5-4D07-A014-0ACFC44A089E}"/>
                </a:ext>
              </a:extLst>
            </p:cNvPr>
            <p:cNvSpPr/>
            <p:nvPr/>
          </p:nvSpPr>
          <p:spPr>
            <a:xfrm>
              <a:off x="2887453" y="3161000"/>
              <a:ext cx="448877" cy="426057"/>
            </a:xfrm>
            <a:prstGeom prst="ellips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Picture 87">
              <a:extLst>
                <a:ext uri="{FF2B5EF4-FFF2-40B4-BE49-F238E27FC236}">
                  <a16:creationId xmlns:a16="http://schemas.microsoft.com/office/drawing/2014/main" id="{D427BA45-C93B-4204-AAD2-874338E20EC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30852" y="3187547"/>
              <a:ext cx="369333" cy="369333"/>
            </a:xfrm>
            <a:prstGeom prst="rect">
              <a:avLst/>
            </a:prstGeom>
          </p:spPr>
        </p:pic>
      </p:grpSp>
      <p:cxnSp>
        <p:nvCxnSpPr>
          <p:cNvPr id="90" name="Connector: Elbow 89">
            <a:extLst>
              <a:ext uri="{FF2B5EF4-FFF2-40B4-BE49-F238E27FC236}">
                <a16:creationId xmlns:a16="http://schemas.microsoft.com/office/drawing/2014/main" id="{FAB6B776-F15F-4AC0-8531-CFB17B6D6283}"/>
              </a:ext>
            </a:extLst>
          </p:cNvPr>
          <p:cNvCxnSpPr>
            <a:cxnSpLocks/>
            <a:stCxn id="88" idx="2"/>
            <a:endCxn id="11" idx="1"/>
          </p:cNvCxnSpPr>
          <p:nvPr/>
        </p:nvCxnSpPr>
        <p:spPr>
          <a:xfrm rot="16200000" flipH="1">
            <a:off x="4829866" y="2898010"/>
            <a:ext cx="249659" cy="1357103"/>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585C130-658D-4FAF-8BCD-00105E78D9E6}"/>
              </a:ext>
            </a:extLst>
          </p:cNvPr>
          <p:cNvSpPr txBox="1"/>
          <p:nvPr/>
        </p:nvSpPr>
        <p:spPr>
          <a:xfrm>
            <a:off x="3606053" y="3416289"/>
            <a:ext cx="954107" cy="338554"/>
          </a:xfrm>
          <a:prstGeom prst="rect">
            <a:avLst/>
          </a:prstGeom>
          <a:noFill/>
        </p:spPr>
        <p:txBody>
          <a:bodyPr wrap="none" rtlCol="0">
            <a:spAutoFit/>
          </a:bodyPr>
          <a:lstStyle/>
          <a:p>
            <a:r>
              <a:rPr lang="en-US" sz="1600" dirty="0"/>
              <a:t>File Drop</a:t>
            </a:r>
          </a:p>
        </p:txBody>
      </p:sp>
      <p:cxnSp>
        <p:nvCxnSpPr>
          <p:cNvPr id="98" name="Connector: Elbow 97">
            <a:extLst>
              <a:ext uri="{FF2B5EF4-FFF2-40B4-BE49-F238E27FC236}">
                <a16:creationId xmlns:a16="http://schemas.microsoft.com/office/drawing/2014/main" id="{9A538E31-BC9C-4E4B-BA64-0BCF32A26925}"/>
              </a:ext>
            </a:extLst>
          </p:cNvPr>
          <p:cNvCxnSpPr>
            <a:cxnSpLocks/>
            <a:endCxn id="63" idx="1"/>
          </p:cNvCxnSpPr>
          <p:nvPr/>
        </p:nvCxnSpPr>
        <p:spPr>
          <a:xfrm rot="10800000" flipV="1">
            <a:off x="5222659" y="3351603"/>
            <a:ext cx="1829510" cy="358824"/>
          </a:xfrm>
          <a:prstGeom prst="bentConnector3">
            <a:avLst>
              <a:gd name="adj1" fmla="val 50000"/>
            </a:avLst>
          </a:prstGeom>
          <a:ln w="28575">
            <a:solidFill>
              <a:srgbClr val="0000EC"/>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E0495E62-EE00-4D47-8061-271791A3CAE4}"/>
              </a:ext>
            </a:extLst>
          </p:cNvPr>
          <p:cNvCxnSpPr>
            <a:cxnSpLocks/>
            <a:stCxn id="5" idx="2"/>
          </p:cNvCxnSpPr>
          <p:nvPr/>
        </p:nvCxnSpPr>
        <p:spPr>
          <a:xfrm rot="10800000">
            <a:off x="5292317" y="3795411"/>
            <a:ext cx="2221856" cy="1163005"/>
          </a:xfrm>
          <a:prstGeom prst="bentConnector3">
            <a:avLst>
              <a:gd name="adj1" fmla="val 80866"/>
            </a:avLst>
          </a:prstGeom>
          <a:ln w="28575">
            <a:solidFill>
              <a:srgbClr val="00B0F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AA08E81-B460-4013-956E-26F3E3EA1EE3}"/>
              </a:ext>
            </a:extLst>
          </p:cNvPr>
          <p:cNvSpPr txBox="1"/>
          <p:nvPr/>
        </p:nvSpPr>
        <p:spPr>
          <a:xfrm>
            <a:off x="5238750" y="3985836"/>
            <a:ext cx="1007584" cy="307777"/>
          </a:xfrm>
          <a:prstGeom prst="rect">
            <a:avLst/>
          </a:prstGeom>
          <a:noFill/>
        </p:spPr>
        <p:txBody>
          <a:bodyPr wrap="none" rtlCol="0">
            <a:spAutoFit/>
          </a:bodyPr>
          <a:lstStyle/>
          <a:p>
            <a:r>
              <a:rPr lang="en-US" b="1" dirty="0">
                <a:solidFill>
                  <a:srgbClr val="00B0F0"/>
                </a:solidFill>
              </a:rPr>
              <a:t>Data Theft</a:t>
            </a:r>
          </a:p>
        </p:txBody>
      </p:sp>
      <p:sp>
        <p:nvSpPr>
          <p:cNvPr id="66" name="Rectangle 65">
            <a:extLst>
              <a:ext uri="{FF2B5EF4-FFF2-40B4-BE49-F238E27FC236}">
                <a16:creationId xmlns:a16="http://schemas.microsoft.com/office/drawing/2014/main" id="{A2C89916-975F-4974-A278-22A7B07FBAE5}"/>
              </a:ext>
            </a:extLst>
          </p:cNvPr>
          <p:cNvSpPr/>
          <p:nvPr/>
        </p:nvSpPr>
        <p:spPr>
          <a:xfrm>
            <a:off x="1900998" y="2663470"/>
            <a:ext cx="1022095" cy="136140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Exploit or phishing domains</a:t>
            </a:r>
          </a:p>
          <a:p>
            <a:pPr marL="228600" indent="-112713">
              <a:buFont typeface="Arial" panose="020B0604020202020204" pitchFamily="34" charset="0"/>
              <a:buChar char="•"/>
            </a:pPr>
            <a:r>
              <a:rPr lang="en-US" sz="1400" dirty="0"/>
              <a:t>Angler</a:t>
            </a:r>
          </a:p>
          <a:p>
            <a:pPr marL="228600" indent="-112713">
              <a:buFont typeface="Arial" panose="020B0604020202020204" pitchFamily="34" charset="0"/>
              <a:buChar char="•"/>
            </a:pPr>
            <a:r>
              <a:rPr lang="en-US" sz="1400" dirty="0"/>
              <a:t>Nuclear</a:t>
            </a:r>
          </a:p>
          <a:p>
            <a:pPr marL="228600" indent="-112713">
              <a:buFont typeface="Arial" panose="020B0604020202020204" pitchFamily="34" charset="0"/>
              <a:buChar char="•"/>
            </a:pPr>
            <a:r>
              <a:rPr lang="en-US" sz="1400" dirty="0"/>
              <a:t>Rig</a:t>
            </a:r>
          </a:p>
        </p:txBody>
      </p:sp>
      <p:cxnSp>
        <p:nvCxnSpPr>
          <p:cNvPr id="71" name="Connector: Elbow 70">
            <a:extLst>
              <a:ext uri="{FF2B5EF4-FFF2-40B4-BE49-F238E27FC236}">
                <a16:creationId xmlns:a16="http://schemas.microsoft.com/office/drawing/2014/main" id="{765A0E11-B487-410F-8D9C-8DBA7F7176FC}"/>
              </a:ext>
            </a:extLst>
          </p:cNvPr>
          <p:cNvCxnSpPr>
            <a:cxnSpLocks/>
            <a:endCxn id="63" idx="1"/>
          </p:cNvCxnSpPr>
          <p:nvPr/>
        </p:nvCxnSpPr>
        <p:spPr>
          <a:xfrm rot="16200000" flipH="1">
            <a:off x="4163048" y="2650815"/>
            <a:ext cx="1500789" cy="618434"/>
          </a:xfrm>
          <a:prstGeom prst="bentConnector4">
            <a:avLst>
              <a:gd name="adj1" fmla="val 68027"/>
              <a:gd name="adj2" fmla="val 121048"/>
            </a:avLst>
          </a:prstGeom>
          <a:ln w="127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977F49D-F14D-4E7E-B3A9-ACEA4E486353}"/>
              </a:ext>
            </a:extLst>
          </p:cNvPr>
          <p:cNvSpPr/>
          <p:nvPr/>
        </p:nvSpPr>
        <p:spPr>
          <a:xfrm>
            <a:off x="5687609" y="3405112"/>
            <a:ext cx="250111" cy="215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ylinder 62">
            <a:extLst>
              <a:ext uri="{FF2B5EF4-FFF2-40B4-BE49-F238E27FC236}">
                <a16:creationId xmlns:a16="http://schemas.microsoft.com/office/drawing/2014/main" id="{E4154B02-970C-4735-B306-964613461676}"/>
              </a:ext>
            </a:extLst>
          </p:cNvPr>
          <p:cNvSpPr/>
          <p:nvPr/>
        </p:nvSpPr>
        <p:spPr>
          <a:xfrm rot="5400000">
            <a:off x="4924329" y="3512047"/>
            <a:ext cx="199900" cy="396759"/>
          </a:xfrm>
          <a:prstGeom prst="ca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15C35C0A-65E5-42E9-A468-D40C4432FB00}"/>
              </a:ext>
            </a:extLst>
          </p:cNvPr>
          <p:cNvGrpSpPr/>
          <p:nvPr/>
        </p:nvGrpSpPr>
        <p:grpSpPr>
          <a:xfrm>
            <a:off x="3677540" y="3831568"/>
            <a:ext cx="1385443" cy="634629"/>
            <a:chOff x="3686056" y="3525604"/>
            <a:chExt cx="1385443" cy="634629"/>
          </a:xfrm>
        </p:grpSpPr>
        <p:sp>
          <p:nvSpPr>
            <p:cNvPr id="91" name="TextBox 90">
              <a:extLst>
                <a:ext uri="{FF2B5EF4-FFF2-40B4-BE49-F238E27FC236}">
                  <a16:creationId xmlns:a16="http://schemas.microsoft.com/office/drawing/2014/main" id="{10CE0018-B183-4308-95AB-2651F2384CCC}"/>
                </a:ext>
              </a:extLst>
            </p:cNvPr>
            <p:cNvSpPr txBox="1"/>
            <p:nvPr/>
          </p:nvSpPr>
          <p:spPr>
            <a:xfrm>
              <a:off x="3686056" y="3821679"/>
              <a:ext cx="1158651" cy="338554"/>
            </a:xfrm>
            <a:prstGeom prst="rect">
              <a:avLst/>
            </a:prstGeom>
            <a:noFill/>
          </p:spPr>
          <p:txBody>
            <a:bodyPr wrap="none" rtlCol="0">
              <a:spAutoFit/>
            </a:bodyPr>
            <a:lstStyle/>
            <a:p>
              <a:r>
                <a:rPr lang="en-US" sz="1600" dirty="0"/>
                <a:t>“Backdoor”</a:t>
              </a:r>
            </a:p>
          </p:txBody>
        </p:sp>
        <p:cxnSp>
          <p:nvCxnSpPr>
            <p:cNvPr id="80" name="Straight Arrow Connector 79">
              <a:extLst>
                <a:ext uri="{FF2B5EF4-FFF2-40B4-BE49-F238E27FC236}">
                  <a16:creationId xmlns:a16="http://schemas.microsoft.com/office/drawing/2014/main" id="{B409D5BC-7DB8-4C87-80F7-F03DBA0A582B}"/>
                </a:ext>
              </a:extLst>
            </p:cNvPr>
            <p:cNvCxnSpPr>
              <a:cxnSpLocks/>
            </p:cNvCxnSpPr>
            <p:nvPr/>
          </p:nvCxnSpPr>
          <p:spPr>
            <a:xfrm flipV="1">
              <a:off x="4708001" y="3525604"/>
              <a:ext cx="363498" cy="358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1880A410-8516-4742-ABE3-F5C9F49BCA02}"/>
              </a:ext>
            </a:extLst>
          </p:cNvPr>
          <p:cNvSpPr txBox="1"/>
          <p:nvPr/>
        </p:nvSpPr>
        <p:spPr>
          <a:xfrm>
            <a:off x="1477924" y="5970761"/>
            <a:ext cx="3029997" cy="338554"/>
          </a:xfrm>
          <a:prstGeom prst="rect">
            <a:avLst/>
          </a:prstGeom>
          <a:noFill/>
        </p:spPr>
        <p:txBody>
          <a:bodyPr wrap="none" rtlCol="0">
            <a:spAutoFit/>
          </a:bodyPr>
          <a:lstStyle/>
          <a:p>
            <a:r>
              <a:rPr lang="en-US" sz="1600" dirty="0"/>
              <a:t>Step 1 – Breach external defenses</a:t>
            </a:r>
          </a:p>
        </p:txBody>
      </p:sp>
      <p:sp>
        <p:nvSpPr>
          <p:cNvPr id="76" name="TextBox 75">
            <a:extLst>
              <a:ext uri="{FF2B5EF4-FFF2-40B4-BE49-F238E27FC236}">
                <a16:creationId xmlns:a16="http://schemas.microsoft.com/office/drawing/2014/main" id="{2384C056-7DC2-4824-BA49-4489C2E3984C}"/>
              </a:ext>
            </a:extLst>
          </p:cNvPr>
          <p:cNvSpPr txBox="1"/>
          <p:nvPr/>
        </p:nvSpPr>
        <p:spPr>
          <a:xfrm>
            <a:off x="5669813" y="5970761"/>
            <a:ext cx="2480166" cy="338554"/>
          </a:xfrm>
          <a:prstGeom prst="rect">
            <a:avLst/>
          </a:prstGeom>
          <a:noFill/>
        </p:spPr>
        <p:txBody>
          <a:bodyPr wrap="none" rtlCol="0">
            <a:spAutoFit/>
          </a:bodyPr>
          <a:lstStyle/>
          <a:p>
            <a:r>
              <a:rPr lang="en-US" sz="1600" dirty="0"/>
              <a:t>Step 2 – Lateral movement</a:t>
            </a:r>
          </a:p>
        </p:txBody>
      </p:sp>
      <p:cxnSp>
        <p:nvCxnSpPr>
          <p:cNvPr id="81" name="Elbow Connector 18">
            <a:extLst>
              <a:ext uri="{FF2B5EF4-FFF2-40B4-BE49-F238E27FC236}">
                <a16:creationId xmlns:a16="http://schemas.microsoft.com/office/drawing/2014/main" id="{36543DD8-533B-464B-884E-C4470C509DBB}"/>
              </a:ext>
            </a:extLst>
          </p:cNvPr>
          <p:cNvCxnSpPr>
            <a:cxnSpLocks/>
          </p:cNvCxnSpPr>
          <p:nvPr/>
        </p:nvCxnSpPr>
        <p:spPr>
          <a:xfrm>
            <a:off x="6119130" y="3701391"/>
            <a:ext cx="12700" cy="815973"/>
          </a:xfrm>
          <a:prstGeom prst="bentConnector3">
            <a:avLst>
              <a:gd name="adj1" fmla="val 180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Elbow Connector 17">
            <a:extLst>
              <a:ext uri="{FF2B5EF4-FFF2-40B4-BE49-F238E27FC236}">
                <a16:creationId xmlns:a16="http://schemas.microsoft.com/office/drawing/2014/main" id="{FFA1B5C6-CC81-4143-9C81-CC30AD75B61D}"/>
              </a:ext>
            </a:extLst>
          </p:cNvPr>
          <p:cNvCxnSpPr>
            <a:cxnSpLocks/>
          </p:cNvCxnSpPr>
          <p:nvPr/>
        </p:nvCxnSpPr>
        <p:spPr>
          <a:xfrm>
            <a:off x="6128683" y="2904331"/>
            <a:ext cx="12700" cy="2427968"/>
          </a:xfrm>
          <a:prstGeom prst="bentConnector3">
            <a:avLst>
              <a:gd name="adj1" fmla="val 180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Elbow Connector 26">
            <a:extLst>
              <a:ext uri="{FF2B5EF4-FFF2-40B4-BE49-F238E27FC236}">
                <a16:creationId xmlns:a16="http://schemas.microsoft.com/office/drawing/2014/main" id="{027E0E5E-3245-4D26-B232-BEFAF5ABAF10}"/>
              </a:ext>
            </a:extLst>
          </p:cNvPr>
          <p:cNvCxnSpPr>
            <a:cxnSpLocks/>
          </p:cNvCxnSpPr>
          <p:nvPr/>
        </p:nvCxnSpPr>
        <p:spPr>
          <a:xfrm rot="10800000" flipV="1">
            <a:off x="6562825" y="4041078"/>
            <a:ext cx="1010154" cy="476051"/>
          </a:xfrm>
          <a:prstGeom prst="bentConnector3">
            <a:avLst>
              <a:gd name="adj1" fmla="val 121259"/>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3749E9F4-8444-42E8-9A37-8E9175197433}"/>
              </a:ext>
            </a:extLst>
          </p:cNvPr>
          <p:cNvCxnSpPr>
            <a:cxnSpLocks/>
          </p:cNvCxnSpPr>
          <p:nvPr/>
        </p:nvCxnSpPr>
        <p:spPr>
          <a:xfrm rot="5400000" flipH="1" flipV="1">
            <a:off x="3880753" y="2982452"/>
            <a:ext cx="1605681" cy="10376"/>
          </a:xfrm>
          <a:prstGeom prst="bentConnector3">
            <a:avLst>
              <a:gd name="adj1" fmla="val 50000"/>
            </a:avLst>
          </a:prstGeom>
          <a:ln w="28575">
            <a:solidFill>
              <a:srgbClr val="00B0F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68775477-7F03-43A6-B9D4-AD3525364121}"/>
              </a:ext>
            </a:extLst>
          </p:cNvPr>
          <p:cNvCxnSpPr>
            <a:cxnSpLocks/>
          </p:cNvCxnSpPr>
          <p:nvPr/>
        </p:nvCxnSpPr>
        <p:spPr>
          <a:xfrm rot="16200000" flipV="1">
            <a:off x="3587708" y="2542519"/>
            <a:ext cx="1536134" cy="820695"/>
          </a:xfrm>
          <a:prstGeom prst="bentConnector3">
            <a:avLst>
              <a:gd name="adj1" fmla="val -2705"/>
            </a:avLst>
          </a:prstGeom>
          <a:ln w="28575">
            <a:solidFill>
              <a:srgbClr val="0000EC"/>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31AE8359-FD80-4D73-80F1-B549D75669E0}"/>
              </a:ext>
            </a:extLst>
          </p:cNvPr>
          <p:cNvGrpSpPr/>
          <p:nvPr/>
        </p:nvGrpSpPr>
        <p:grpSpPr>
          <a:xfrm>
            <a:off x="7003941" y="3230181"/>
            <a:ext cx="1016817" cy="1480528"/>
            <a:chOff x="6534902" y="3285364"/>
            <a:chExt cx="1016817" cy="1480528"/>
          </a:xfrm>
        </p:grpSpPr>
        <p:pic>
          <p:nvPicPr>
            <p:cNvPr id="95" name="Picture 94">
              <a:extLst>
                <a:ext uri="{FF2B5EF4-FFF2-40B4-BE49-F238E27FC236}">
                  <a16:creationId xmlns:a16="http://schemas.microsoft.com/office/drawing/2014/main" id="{231CDF4C-C618-4618-A609-8FE6F699BCBF}"/>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544284" y="3285364"/>
              <a:ext cx="988885" cy="1188519"/>
            </a:xfrm>
            <a:prstGeom prst="rect">
              <a:avLst/>
            </a:prstGeom>
          </p:spPr>
        </p:pic>
        <p:sp>
          <p:nvSpPr>
            <p:cNvPr id="96" name="TextBox 95">
              <a:extLst>
                <a:ext uri="{FF2B5EF4-FFF2-40B4-BE49-F238E27FC236}">
                  <a16:creationId xmlns:a16="http://schemas.microsoft.com/office/drawing/2014/main" id="{D4015D29-2A95-4FA8-BDB3-87A588BC4290}"/>
                </a:ext>
              </a:extLst>
            </p:cNvPr>
            <p:cNvSpPr txBox="1"/>
            <p:nvPr/>
          </p:nvSpPr>
          <p:spPr>
            <a:xfrm>
              <a:off x="6534902" y="4453371"/>
              <a:ext cx="1016817" cy="312521"/>
            </a:xfrm>
            <a:prstGeom prst="rect">
              <a:avLst/>
            </a:prstGeom>
            <a:noFill/>
          </p:spPr>
          <p:txBody>
            <a:bodyPr wrap="none" rtlCol="0">
              <a:spAutoFit/>
            </a:bodyPr>
            <a:lstStyle/>
            <a:p>
              <a:pPr algn="ctr">
                <a:lnSpc>
                  <a:spcPts val="800"/>
                </a:lnSpc>
              </a:pPr>
              <a:r>
                <a:rPr lang="en-US" sz="1200" b="1" dirty="0"/>
                <a:t>Detonation</a:t>
              </a:r>
            </a:p>
            <a:p>
              <a:pPr algn="ctr">
                <a:lnSpc>
                  <a:spcPts val="800"/>
                </a:lnSpc>
              </a:pPr>
              <a:r>
                <a:rPr lang="en-US" sz="1200" b="1" dirty="0"/>
                <a:t>Ransomware</a:t>
              </a:r>
            </a:p>
          </p:txBody>
        </p:sp>
      </p:grpSp>
      <p:sp>
        <p:nvSpPr>
          <p:cNvPr id="51" name="Multiplication Sign 50">
            <a:extLst>
              <a:ext uri="{FF2B5EF4-FFF2-40B4-BE49-F238E27FC236}">
                <a16:creationId xmlns:a16="http://schemas.microsoft.com/office/drawing/2014/main" id="{E945073D-BDAD-4DD3-BCA4-C65572FC3D51}"/>
              </a:ext>
            </a:extLst>
          </p:cNvPr>
          <p:cNvSpPr/>
          <p:nvPr/>
        </p:nvSpPr>
        <p:spPr>
          <a:xfrm>
            <a:off x="7938158" y="1487816"/>
            <a:ext cx="1121139" cy="1134144"/>
          </a:xfrm>
          <a:prstGeom prst="mathMultiply">
            <a:avLst>
              <a:gd name="adj1" fmla="val 1077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EA8CCF2-5CEF-41C2-9D09-05DAA6C0737D}"/>
              </a:ext>
            </a:extLst>
          </p:cNvPr>
          <p:cNvSpPr txBox="1"/>
          <p:nvPr/>
        </p:nvSpPr>
        <p:spPr>
          <a:xfrm>
            <a:off x="7452350" y="875864"/>
            <a:ext cx="657764"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8000" b="1" dirty="0">
                <a:ln/>
                <a:solidFill>
                  <a:schemeClr val="accent3"/>
                </a:solidFill>
              </a:rPr>
              <a:t>$</a:t>
            </a:r>
          </a:p>
        </p:txBody>
      </p:sp>
      <p:cxnSp>
        <p:nvCxnSpPr>
          <p:cNvPr id="101" name="Elbow Connector 27">
            <a:extLst>
              <a:ext uri="{FF2B5EF4-FFF2-40B4-BE49-F238E27FC236}">
                <a16:creationId xmlns:a16="http://schemas.microsoft.com/office/drawing/2014/main" id="{58971F5E-1548-4BFA-B032-064EA900BA04}"/>
              </a:ext>
            </a:extLst>
          </p:cNvPr>
          <p:cNvCxnSpPr>
            <a:cxnSpLocks/>
          </p:cNvCxnSpPr>
          <p:nvPr/>
        </p:nvCxnSpPr>
        <p:spPr>
          <a:xfrm rot="16200000" flipV="1">
            <a:off x="7662476" y="4279093"/>
            <a:ext cx="626894" cy="150862"/>
          </a:xfrm>
          <a:prstGeom prst="bentConnector2">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3FF3D8C-0FCD-44C6-A145-5E627A98EA36}"/>
              </a:ext>
            </a:extLst>
          </p:cNvPr>
          <p:cNvSpPr txBox="1"/>
          <p:nvPr/>
        </p:nvSpPr>
        <p:spPr>
          <a:xfrm>
            <a:off x="3261490" y="3700513"/>
            <a:ext cx="2279455" cy="338554"/>
          </a:xfrm>
          <a:prstGeom prst="rect">
            <a:avLst/>
          </a:prstGeom>
          <a:noFill/>
        </p:spPr>
        <p:txBody>
          <a:bodyPr wrap="square" rtlCol="0">
            <a:spAutoFit/>
          </a:bodyPr>
          <a:lstStyle/>
          <a:p>
            <a:r>
              <a:rPr lang="en-US" sz="1600" b="1" dirty="0">
                <a:solidFill>
                  <a:srgbClr val="0000EC"/>
                </a:solidFill>
              </a:rPr>
              <a:t>Encryption Key</a:t>
            </a:r>
          </a:p>
        </p:txBody>
      </p:sp>
    </p:spTree>
    <p:extLst>
      <p:ext uri="{BB962C8B-B14F-4D97-AF65-F5344CB8AC3E}">
        <p14:creationId xmlns:p14="http://schemas.microsoft.com/office/powerpoint/2010/main" val="7797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500"/>
                                        <p:tgtEl>
                                          <p:spTgt spid="60"/>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down)">
                                      <p:cBhvr>
                                        <p:cTn id="29" dur="500"/>
                                        <p:tgtEl>
                                          <p:spTgt spid="6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down)">
                                      <p:cBhvr>
                                        <p:cTn id="40" dur="500"/>
                                        <p:tgtEl>
                                          <p:spTgt spid="7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circle(in)">
                                      <p:cBhvr>
                                        <p:cTn id="43" dur="10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up)">
                                      <p:cBhvr>
                                        <p:cTn id="48" dur="500"/>
                                        <p:tgtEl>
                                          <p:spTgt spid="71"/>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right)">
                                      <p:cBhvr>
                                        <p:cTn id="52" dur="1000"/>
                                        <p:tgtEl>
                                          <p:spTgt spid="63"/>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up)">
                                      <p:cBhvr>
                                        <p:cTn id="61" dur="500"/>
                                        <p:tgtEl>
                                          <p:spTgt spid="83"/>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up)">
                                      <p:cBhvr>
                                        <p:cTn id="82" dur="500"/>
                                        <p:tgtEl>
                                          <p:spTgt spid="70"/>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left)">
                                      <p:cBhvr>
                                        <p:cTn id="91" dur="500"/>
                                        <p:tgtEl>
                                          <p:spTgt spid="76"/>
                                        </p:tgtEl>
                                      </p:cBhvr>
                                    </p:animEffect>
                                  </p:childTnLst>
                                </p:cTn>
                              </p:par>
                            </p:childTnLst>
                          </p:cTn>
                        </p:par>
                        <p:par>
                          <p:cTn id="92" fill="hold">
                            <p:stCondLst>
                              <p:cond delay="500"/>
                            </p:stCondLst>
                            <p:childTnLst>
                              <p:par>
                                <p:cTn id="93" presetID="22" presetClass="entr" presetSubtype="8" fill="hold" nodeType="afterEffect">
                                  <p:stCondLst>
                                    <p:cond delay="1000"/>
                                  </p:stCondLst>
                                  <p:childTnLst>
                                    <p:set>
                                      <p:cBhvr>
                                        <p:cTn id="94" dur="1" fill="hold">
                                          <p:stCondLst>
                                            <p:cond delay="0"/>
                                          </p:stCondLst>
                                        </p:cTn>
                                        <p:tgtEl>
                                          <p:spTgt spid="81"/>
                                        </p:tgtEl>
                                        <p:attrNameLst>
                                          <p:attrName>style.visibility</p:attrName>
                                        </p:attrNameLst>
                                      </p:cBhvr>
                                      <p:to>
                                        <p:strVal val="visible"/>
                                      </p:to>
                                    </p:set>
                                    <p:animEffect transition="in" filter="wipe(left)">
                                      <p:cBhvr>
                                        <p:cTn id="95" dur="500"/>
                                        <p:tgtEl>
                                          <p:spTgt spid="81"/>
                                        </p:tgtEl>
                                      </p:cBhvr>
                                    </p:animEffect>
                                  </p:childTnLst>
                                </p:cTn>
                              </p:par>
                            </p:childTnLst>
                          </p:cTn>
                        </p:par>
                        <p:par>
                          <p:cTn id="96" fill="hold">
                            <p:stCondLst>
                              <p:cond delay="2000"/>
                            </p:stCondLst>
                            <p:childTnLst>
                              <p:par>
                                <p:cTn id="97" presetID="22" presetClass="entr" presetSubtype="4" fill="hold"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wipe(down)">
                                      <p:cBhvr>
                                        <p:cTn id="99" dur="500"/>
                                        <p:tgtEl>
                                          <p:spTgt spid="82"/>
                                        </p:tgtEl>
                                      </p:cBhvr>
                                    </p:animEffect>
                                  </p:childTnLst>
                                </p:cTn>
                              </p:par>
                            </p:childTnLst>
                          </p:cTn>
                        </p:par>
                        <p:par>
                          <p:cTn id="100" fill="hold">
                            <p:stCondLst>
                              <p:cond delay="2500"/>
                            </p:stCondLst>
                            <p:childTnLst>
                              <p:par>
                                <p:cTn id="101" presetID="22" presetClass="entr" presetSubtype="8" fill="hold" nodeType="after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left)">
                                      <p:cBhvr>
                                        <p:cTn id="103" dur="500"/>
                                        <p:tgtEl>
                                          <p:spTgt spid="85"/>
                                        </p:tgtEl>
                                      </p:cBhvr>
                                    </p:animEffect>
                                  </p:childTnLst>
                                </p:cTn>
                              </p:par>
                            </p:childTnLst>
                          </p:cTn>
                        </p:par>
                        <p:par>
                          <p:cTn id="104" fill="hold">
                            <p:stCondLst>
                              <p:cond delay="3000"/>
                            </p:stCondLst>
                            <p:childTnLst>
                              <p:par>
                                <p:cTn id="105" presetID="22" presetClass="entr" presetSubtype="1" fill="hold" nodeType="after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ipe(up)">
                                      <p:cBhvr>
                                        <p:cTn id="107" dur="5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down)">
                                      <p:cBhvr>
                                        <p:cTn id="112" dur="500"/>
                                        <p:tgtEl>
                                          <p:spTgt spid="104"/>
                                        </p:tgtEl>
                                      </p:cBhvr>
                                    </p:animEffect>
                                  </p:childTnLst>
                                </p:cTn>
                              </p:par>
                            </p:childTnLst>
                          </p:cTn>
                        </p:par>
                        <p:par>
                          <p:cTn id="113" fill="hold">
                            <p:stCondLst>
                              <p:cond delay="500"/>
                            </p:stCondLst>
                            <p:childTnLst>
                              <p:par>
                                <p:cTn id="114" presetID="22" presetClass="entr" presetSubtype="4" fill="hold" nodeType="after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down)">
                                      <p:cBhvr>
                                        <p:cTn id="116" dur="500"/>
                                        <p:tgtEl>
                                          <p:spTgt spid="8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fade">
                                      <p:cBhvr>
                                        <p:cTn id="119" dur="500"/>
                                        <p:tgtEl>
                                          <p:spTgt spid="108"/>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97"/>
                                        </p:tgtEl>
                                        <p:attrNameLst>
                                          <p:attrName>style.visibility</p:attrName>
                                        </p:attrNameLst>
                                      </p:cBhvr>
                                      <p:to>
                                        <p:strVal val="visible"/>
                                      </p:to>
                                    </p:set>
                                    <p:animEffect transition="in" filter="wipe(down)">
                                      <p:cBhvr>
                                        <p:cTn id="124" dur="2000"/>
                                        <p:tgtEl>
                                          <p:spTgt spid="97"/>
                                        </p:tgtEl>
                                      </p:cBhvr>
                                    </p:animEffect>
                                  </p:childTnLst>
                                </p:cTn>
                              </p:par>
                            </p:childTnLst>
                          </p:cTn>
                        </p:par>
                        <p:par>
                          <p:cTn id="125" fill="hold">
                            <p:stCondLst>
                              <p:cond delay="2000"/>
                            </p:stCondLst>
                            <p:childTnLst>
                              <p:par>
                                <p:cTn id="126" presetID="22" presetClass="entr" presetSubtype="2" fill="hold" nodeType="afterEffect">
                                  <p:stCondLst>
                                    <p:cond delay="1000"/>
                                  </p:stCondLst>
                                  <p:childTnLst>
                                    <p:set>
                                      <p:cBhvr>
                                        <p:cTn id="127" dur="1" fill="hold">
                                          <p:stCondLst>
                                            <p:cond delay="0"/>
                                          </p:stCondLst>
                                        </p:cTn>
                                        <p:tgtEl>
                                          <p:spTgt spid="98"/>
                                        </p:tgtEl>
                                        <p:attrNameLst>
                                          <p:attrName>style.visibility</p:attrName>
                                        </p:attrNameLst>
                                      </p:cBhvr>
                                      <p:to>
                                        <p:strVal val="visible"/>
                                      </p:to>
                                    </p:set>
                                    <p:animEffect transition="in" filter="wipe(right)">
                                      <p:cBhvr>
                                        <p:cTn id="128" dur="500"/>
                                        <p:tgtEl>
                                          <p:spTgt spid="98"/>
                                        </p:tgtEl>
                                      </p:cBhvr>
                                    </p:animEffect>
                                  </p:childTnLst>
                                </p:cTn>
                              </p:par>
                            </p:childTnLst>
                          </p:cTn>
                        </p:par>
                        <p:par>
                          <p:cTn id="129" fill="hold">
                            <p:stCondLst>
                              <p:cond delay="3500"/>
                            </p:stCondLst>
                            <p:childTnLst>
                              <p:par>
                                <p:cTn id="130" presetID="22" presetClass="entr" presetSubtype="4" fill="hold" nodeType="after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wipe(down)">
                                      <p:cBhvr>
                                        <p:cTn id="132" dur="500"/>
                                        <p:tgtEl>
                                          <p:spTgt spid="92"/>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right)">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42"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barn(outHorizontal)">
                                      <p:cBhvr>
                                        <p:cTn id="140" dur="500"/>
                                        <p:tgtEl>
                                          <p:spTgt spid="51"/>
                                        </p:tgtEl>
                                      </p:cBhvr>
                                    </p:animEffect>
                                  </p:childTnLst>
                                </p:cTn>
                              </p:par>
                            </p:childTnLst>
                          </p:cTn>
                        </p:par>
                        <p:par>
                          <p:cTn id="141" fill="hold">
                            <p:stCondLst>
                              <p:cond delay="500"/>
                            </p:stCondLst>
                            <p:childTnLst>
                              <p:par>
                                <p:cTn id="142" presetID="45" presetClass="entr" presetSubtype="0" fill="hold" grpId="0" nodeType="afterEffect">
                                  <p:stCondLst>
                                    <p:cond delay="50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2000"/>
                                        <p:tgtEl>
                                          <p:spTgt spid="64"/>
                                        </p:tgtEl>
                                      </p:cBhvr>
                                    </p:animEffect>
                                    <p:anim calcmode="lin" valueType="num">
                                      <p:cBhvr>
                                        <p:cTn id="145" dur="2000" fill="hold"/>
                                        <p:tgtEl>
                                          <p:spTgt spid="64"/>
                                        </p:tgtEl>
                                        <p:attrNameLst>
                                          <p:attrName>ppt_w</p:attrName>
                                        </p:attrNameLst>
                                      </p:cBhvr>
                                      <p:tavLst>
                                        <p:tav tm="0" fmla="#ppt_w*sin(2.5*pi*$)">
                                          <p:val>
                                            <p:fltVal val="0"/>
                                          </p:val>
                                        </p:tav>
                                        <p:tav tm="100000">
                                          <p:val>
                                            <p:fltVal val="1"/>
                                          </p:val>
                                        </p:tav>
                                      </p:tavLst>
                                    </p:anim>
                                    <p:anim calcmode="lin" valueType="num">
                                      <p:cBhvr>
                                        <p:cTn id="146" dur="2000" fill="hold"/>
                                        <p:tgtEl>
                                          <p:spTgt spid="64"/>
                                        </p:tgtEl>
                                        <p:attrNameLst>
                                          <p:attrName>ppt_h</p:attrName>
                                        </p:attrNameLst>
                                      </p:cBhvr>
                                      <p:tavLst>
                                        <p:tav tm="0">
                                          <p:val>
                                            <p:strVal val="#ppt_h"/>
                                          </p:val>
                                        </p:tav>
                                        <p:tav tm="100000">
                                          <p:val>
                                            <p:strVal val="#ppt_h"/>
                                          </p:val>
                                        </p:tav>
                                      </p:tavLst>
                                    </p:anim>
                                  </p:childTnLst>
                                </p:cTn>
                              </p:par>
                            </p:childTnLst>
                          </p:cTn>
                        </p:par>
                        <p:par>
                          <p:cTn id="147" fill="hold">
                            <p:stCondLst>
                              <p:cond delay="3000"/>
                            </p:stCondLst>
                            <p:childTnLst>
                              <p:par>
                                <p:cTn id="148" presetID="47" presetClass="exit" presetSubtype="0" fill="hold" grpId="1" nodeType="afterEffect">
                                  <p:stCondLst>
                                    <p:cond delay="0"/>
                                  </p:stCondLst>
                                  <p:childTnLst>
                                    <p:animEffect transition="out" filter="fade">
                                      <p:cBhvr>
                                        <p:cTn id="149" dur="1000"/>
                                        <p:tgtEl>
                                          <p:spTgt spid="64"/>
                                        </p:tgtEl>
                                      </p:cBhvr>
                                    </p:animEffect>
                                    <p:anim calcmode="lin" valueType="num">
                                      <p:cBhvr>
                                        <p:cTn id="150" dur="1000"/>
                                        <p:tgtEl>
                                          <p:spTgt spid="64"/>
                                        </p:tgtEl>
                                        <p:attrNameLst>
                                          <p:attrName>ppt_x</p:attrName>
                                        </p:attrNameLst>
                                      </p:cBhvr>
                                      <p:tavLst>
                                        <p:tav tm="0">
                                          <p:val>
                                            <p:strVal val="ppt_x"/>
                                          </p:val>
                                        </p:tav>
                                        <p:tav tm="100000">
                                          <p:val>
                                            <p:strVal val="ppt_x"/>
                                          </p:val>
                                        </p:tav>
                                      </p:tavLst>
                                    </p:anim>
                                    <p:anim calcmode="lin" valueType="num">
                                      <p:cBhvr>
                                        <p:cTn id="151" dur="1000"/>
                                        <p:tgtEl>
                                          <p:spTgt spid="64"/>
                                        </p:tgtEl>
                                        <p:attrNameLst>
                                          <p:attrName>ppt_y</p:attrName>
                                        </p:attrNameLst>
                                      </p:cBhvr>
                                      <p:tavLst>
                                        <p:tav tm="0">
                                          <p:val>
                                            <p:strVal val="ppt_y"/>
                                          </p:val>
                                        </p:tav>
                                        <p:tav tm="100000">
                                          <p:val>
                                            <p:strVal val="ppt_y-.1"/>
                                          </p:val>
                                        </p:tav>
                                      </p:tavLst>
                                    </p:anim>
                                    <p:set>
                                      <p:cBhvr>
                                        <p:cTn id="152" dur="1" fill="hold">
                                          <p:stCondLst>
                                            <p:cond delay="9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5" grpId="0"/>
      <p:bldP spid="73" grpId="0"/>
      <p:bldP spid="74" grpId="0"/>
      <p:bldP spid="77" grpId="0" animBg="1"/>
      <p:bldP spid="93" grpId="0"/>
      <p:bldP spid="108" grpId="0"/>
      <p:bldP spid="66" grpId="0" animBg="1"/>
      <p:bldP spid="63" grpId="0" animBg="1"/>
      <p:bldP spid="6" grpId="0"/>
      <p:bldP spid="76" grpId="0"/>
      <p:bldP spid="51" grpId="0" animBg="1"/>
      <p:bldP spid="64" grpId="0"/>
      <p:bldP spid="64" grpId="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52C8-B5E9-43C2-B4C0-94052050DA37}"/>
              </a:ext>
            </a:extLst>
          </p:cNvPr>
          <p:cNvSpPr>
            <a:spLocks noGrp="1"/>
          </p:cNvSpPr>
          <p:nvPr>
            <p:ph type="title"/>
          </p:nvPr>
        </p:nvSpPr>
        <p:spPr>
          <a:xfrm>
            <a:off x="565729" y="429259"/>
            <a:ext cx="8012545" cy="485141"/>
          </a:xfrm>
        </p:spPr>
        <p:txBody>
          <a:bodyPr/>
          <a:lstStyle/>
          <a:p>
            <a:r>
              <a:rPr lang="en-US" dirty="0">
                <a:latin typeface="Roboto Slab" pitchFamily="2" charset="0"/>
                <a:ea typeface="Roboto Slab" pitchFamily="2" charset="0"/>
              </a:rPr>
              <a:t>Insider Threats</a:t>
            </a:r>
          </a:p>
        </p:txBody>
      </p:sp>
      <p:pic>
        <p:nvPicPr>
          <p:cNvPr id="7" name="Picture 6">
            <a:extLst>
              <a:ext uri="{FF2B5EF4-FFF2-40B4-BE49-F238E27FC236}">
                <a16:creationId xmlns:a16="http://schemas.microsoft.com/office/drawing/2014/main" id="{044EC6D3-BE1D-4FAC-B8BE-2613218CDFA7}"/>
              </a:ext>
            </a:extLst>
          </p:cNvPr>
          <p:cNvPicPr>
            <a:picLocks noChangeAspect="1"/>
          </p:cNvPicPr>
          <p:nvPr/>
        </p:nvPicPr>
        <p:blipFill>
          <a:blip r:embed="rId3"/>
          <a:stretch>
            <a:fillRect/>
          </a:stretch>
        </p:blipFill>
        <p:spPr>
          <a:xfrm>
            <a:off x="6535645" y="1760404"/>
            <a:ext cx="2304421" cy="987609"/>
          </a:xfrm>
          <a:prstGeom prst="rect">
            <a:avLst/>
          </a:prstGeom>
        </p:spPr>
      </p:pic>
      <p:sp>
        <p:nvSpPr>
          <p:cNvPr id="8" name="TextBox 7">
            <a:extLst>
              <a:ext uri="{FF2B5EF4-FFF2-40B4-BE49-F238E27FC236}">
                <a16:creationId xmlns:a16="http://schemas.microsoft.com/office/drawing/2014/main" id="{C0C515CF-0525-4B3C-8874-790EED8535C7}"/>
              </a:ext>
            </a:extLst>
          </p:cNvPr>
          <p:cNvSpPr txBox="1"/>
          <p:nvPr/>
        </p:nvSpPr>
        <p:spPr>
          <a:xfrm rot="20899833">
            <a:off x="6530217" y="2330794"/>
            <a:ext cx="2613985" cy="461665"/>
          </a:xfrm>
          <a:prstGeom prst="rect">
            <a:avLst/>
          </a:prstGeom>
          <a:noFill/>
        </p:spPr>
        <p:txBody>
          <a:bodyPr wrap="none" rtlCol="0">
            <a:spAutoFit/>
          </a:bodyPr>
          <a:lstStyle/>
          <a:p>
            <a:r>
              <a:rPr lang="en-US" sz="2400" b="1" dirty="0">
                <a:solidFill>
                  <a:srgbClr val="0000EC"/>
                </a:solidFill>
              </a:rPr>
              <a:t>Hindsight is 20/20!</a:t>
            </a:r>
          </a:p>
        </p:txBody>
      </p:sp>
      <p:sp>
        <p:nvSpPr>
          <p:cNvPr id="10" name="TextBox 9">
            <a:extLst>
              <a:ext uri="{FF2B5EF4-FFF2-40B4-BE49-F238E27FC236}">
                <a16:creationId xmlns:a16="http://schemas.microsoft.com/office/drawing/2014/main" id="{AB998966-ACEC-410A-B202-1490179FC831}"/>
              </a:ext>
            </a:extLst>
          </p:cNvPr>
          <p:cNvSpPr txBox="1"/>
          <p:nvPr/>
        </p:nvSpPr>
        <p:spPr>
          <a:xfrm>
            <a:off x="565729" y="1735899"/>
            <a:ext cx="5720733" cy="2031325"/>
          </a:xfrm>
          <a:prstGeom prst="rect">
            <a:avLst/>
          </a:prstGeom>
          <a:solidFill>
            <a:schemeClr val="bg1">
              <a:lumMod val="85000"/>
            </a:schemeClr>
          </a:solidFill>
          <a:ln>
            <a:solidFill>
              <a:schemeClr val="tx1"/>
            </a:solidFill>
          </a:ln>
        </p:spPr>
        <p:txBody>
          <a:bodyPr wrap="none" rtlCol="0">
            <a:spAutoFit/>
          </a:bodyPr>
          <a:lstStyle/>
          <a:p>
            <a:r>
              <a:rPr lang="en-US" sz="1800" b="1" dirty="0"/>
              <a:t>Insider Threat: Early Warning Indicators</a:t>
            </a:r>
          </a:p>
          <a:p>
            <a:pPr marL="344488" indent="-231775">
              <a:buFont typeface="Arial" panose="020B0604020202020204" pitchFamily="34" charset="0"/>
              <a:buChar char="•"/>
            </a:pPr>
            <a:r>
              <a:rPr lang="en-US" sz="1800" dirty="0"/>
              <a:t>Poor performance appraisals</a:t>
            </a:r>
          </a:p>
          <a:p>
            <a:pPr marL="344488" indent="-231775">
              <a:buFont typeface="Arial" panose="020B0604020202020204" pitchFamily="34" charset="0"/>
              <a:buChar char="•"/>
            </a:pPr>
            <a:r>
              <a:rPr lang="en-US" sz="1800" dirty="0"/>
              <a:t>Vocal dissatisfaction with the organization and policies</a:t>
            </a:r>
          </a:p>
          <a:p>
            <a:pPr marL="344488" indent="-231775">
              <a:buFont typeface="Arial" panose="020B0604020202020204" pitchFamily="34" charset="0"/>
              <a:buChar char="•"/>
            </a:pPr>
            <a:r>
              <a:rPr lang="en-US" sz="1800" dirty="0"/>
              <a:t>Difficult relationships with coworkers</a:t>
            </a:r>
          </a:p>
          <a:p>
            <a:pPr marL="344488" indent="-231775">
              <a:buFont typeface="Arial" panose="020B0604020202020204" pitchFamily="34" charset="0"/>
              <a:buChar char="•"/>
            </a:pPr>
            <a:r>
              <a:rPr lang="en-US" sz="1800" dirty="0"/>
              <a:t>Working odd hours</a:t>
            </a:r>
          </a:p>
          <a:p>
            <a:pPr marL="344488" indent="-231775">
              <a:buFont typeface="Arial" panose="020B0604020202020204" pitchFamily="34" charset="0"/>
              <a:buChar char="•"/>
            </a:pPr>
            <a:r>
              <a:rPr lang="en-US" sz="1800" dirty="0"/>
              <a:t>Financial distress</a:t>
            </a:r>
          </a:p>
          <a:p>
            <a:pPr marL="344488" indent="-231775">
              <a:buFont typeface="Arial" panose="020B0604020202020204" pitchFamily="34" charset="0"/>
              <a:buChar char="•"/>
            </a:pPr>
            <a:r>
              <a:rPr lang="en-US" sz="1800" dirty="0"/>
              <a:t>Leaving the company</a:t>
            </a:r>
          </a:p>
        </p:txBody>
      </p:sp>
      <p:sp>
        <p:nvSpPr>
          <p:cNvPr id="12" name="TextBox 11">
            <a:extLst>
              <a:ext uri="{FF2B5EF4-FFF2-40B4-BE49-F238E27FC236}">
                <a16:creationId xmlns:a16="http://schemas.microsoft.com/office/drawing/2014/main" id="{9C463E6A-5A74-4166-AEE7-E117F3FCF5D5}"/>
              </a:ext>
            </a:extLst>
          </p:cNvPr>
          <p:cNvSpPr txBox="1"/>
          <p:nvPr/>
        </p:nvSpPr>
        <p:spPr>
          <a:xfrm>
            <a:off x="581280" y="1139786"/>
            <a:ext cx="5943600" cy="461665"/>
          </a:xfrm>
          <a:prstGeom prst="rect">
            <a:avLst/>
          </a:prstGeom>
          <a:noFill/>
        </p:spPr>
        <p:txBody>
          <a:bodyPr wrap="square" rtlCol="0">
            <a:spAutoFit/>
          </a:bodyPr>
          <a:lstStyle/>
          <a:p>
            <a:r>
              <a:rPr lang="en-US" sz="2400" b="1" dirty="0"/>
              <a:t>As hard to detect as any other Cyber Threat!</a:t>
            </a:r>
            <a:endParaRPr lang="en-US" sz="1800" dirty="0"/>
          </a:p>
        </p:txBody>
      </p:sp>
      <p:sp>
        <p:nvSpPr>
          <p:cNvPr id="13" name="TextBox 12">
            <a:extLst>
              <a:ext uri="{FF2B5EF4-FFF2-40B4-BE49-F238E27FC236}">
                <a16:creationId xmlns:a16="http://schemas.microsoft.com/office/drawing/2014/main" id="{9C212355-015F-4E59-99D5-142D0BAC1CBF}"/>
              </a:ext>
            </a:extLst>
          </p:cNvPr>
          <p:cNvSpPr txBox="1"/>
          <p:nvPr/>
        </p:nvSpPr>
        <p:spPr>
          <a:xfrm>
            <a:off x="3276600" y="3010086"/>
            <a:ext cx="5720732" cy="1877437"/>
          </a:xfrm>
          <a:prstGeom prst="rect">
            <a:avLst/>
          </a:prstGeom>
          <a:solidFill>
            <a:schemeClr val="accent3">
              <a:lumMod val="40000"/>
              <a:lumOff val="60000"/>
            </a:schemeClr>
          </a:solidFill>
          <a:ln>
            <a:solidFill>
              <a:schemeClr val="tx1"/>
            </a:solidFill>
          </a:ln>
        </p:spPr>
        <p:txBody>
          <a:bodyPr wrap="square" rtlCol="0">
            <a:spAutoFit/>
          </a:bodyPr>
          <a:lstStyle/>
          <a:p>
            <a:r>
              <a:rPr lang="en-US" sz="2000" b="1" dirty="0"/>
              <a:t>Prevention</a:t>
            </a:r>
            <a:endParaRPr lang="en-US" sz="1600" dirty="0"/>
          </a:p>
          <a:p>
            <a:pPr marL="285750" indent="-285750">
              <a:buFont typeface="Arial" panose="020B0604020202020204" pitchFamily="34" charset="0"/>
              <a:buChar char="•"/>
            </a:pPr>
            <a:r>
              <a:rPr lang="en-US" sz="1600" dirty="0"/>
              <a:t>Use the principle of Least Privileges across the organization</a:t>
            </a:r>
          </a:p>
          <a:p>
            <a:pPr marL="285750" indent="-285750">
              <a:buFont typeface="Arial" panose="020B0604020202020204" pitchFamily="34" charset="0"/>
              <a:buChar char="•"/>
            </a:pPr>
            <a:r>
              <a:rPr lang="en-US" sz="1600" dirty="0"/>
              <a:t>Do not use privileged accounts for non-systems admin (routine) work</a:t>
            </a:r>
          </a:p>
          <a:p>
            <a:pPr marL="285750" indent="-285750">
              <a:buFont typeface="Arial" panose="020B0604020202020204" pitchFamily="34" charset="0"/>
              <a:buChar char="•"/>
            </a:pPr>
            <a:r>
              <a:rPr lang="en-US" sz="1600" dirty="0"/>
              <a:t>Adhere to and enforce change management processes</a:t>
            </a:r>
          </a:p>
          <a:p>
            <a:pPr marL="285750" indent="-285750">
              <a:buFont typeface="Arial" panose="020B0604020202020204" pitchFamily="34" charset="0"/>
              <a:buChar char="•"/>
            </a:pPr>
            <a:r>
              <a:rPr lang="en-US" sz="1600" dirty="0"/>
              <a:t>Discuss the Insider Threat at work meetings</a:t>
            </a:r>
          </a:p>
          <a:p>
            <a:pPr marL="285750" indent="-285750">
              <a:buFont typeface="Arial" panose="020B0604020202020204" pitchFamily="34" charset="0"/>
              <a:buChar char="•"/>
            </a:pPr>
            <a:r>
              <a:rPr lang="en-US" sz="1600" dirty="0"/>
              <a:t>Implement background checks, including credit checks</a:t>
            </a:r>
          </a:p>
        </p:txBody>
      </p:sp>
      <p:sp>
        <p:nvSpPr>
          <p:cNvPr id="11" name="TextBox 10">
            <a:extLst>
              <a:ext uri="{FF2B5EF4-FFF2-40B4-BE49-F238E27FC236}">
                <a16:creationId xmlns:a16="http://schemas.microsoft.com/office/drawing/2014/main" id="{942CF4A2-9056-4781-A410-40BFB0029AB1}"/>
              </a:ext>
            </a:extLst>
          </p:cNvPr>
          <p:cNvSpPr txBox="1"/>
          <p:nvPr/>
        </p:nvSpPr>
        <p:spPr>
          <a:xfrm>
            <a:off x="418011" y="4876800"/>
            <a:ext cx="6426867" cy="1754326"/>
          </a:xfrm>
          <a:prstGeom prst="rect">
            <a:avLst/>
          </a:prstGeom>
          <a:solidFill>
            <a:schemeClr val="accent5">
              <a:lumMod val="60000"/>
              <a:lumOff val="40000"/>
            </a:schemeClr>
          </a:solidFill>
          <a:ln>
            <a:solidFill>
              <a:schemeClr val="tx1"/>
            </a:solidFill>
          </a:ln>
        </p:spPr>
        <p:txBody>
          <a:bodyPr wrap="square" rtlCol="0">
            <a:spAutoFit/>
          </a:bodyPr>
          <a:lstStyle/>
          <a:p>
            <a:r>
              <a:rPr lang="en-US" sz="1800" b="1" dirty="0"/>
              <a:t>If you see something, say something!</a:t>
            </a:r>
          </a:p>
          <a:p>
            <a:pPr marL="344488" indent="-285750">
              <a:buFont typeface="Arial" panose="020B0604020202020204" pitchFamily="34" charset="0"/>
              <a:buChar char="•"/>
            </a:pPr>
            <a:r>
              <a:rPr lang="en-US" sz="1800" dirty="0"/>
              <a:t>A person using portable media to copy data</a:t>
            </a:r>
          </a:p>
          <a:p>
            <a:pPr marL="344488" indent="-231775">
              <a:buFont typeface="Arial" panose="020B0604020202020204" pitchFamily="34" charset="0"/>
              <a:buChar char="•"/>
            </a:pPr>
            <a:r>
              <a:rPr lang="en-US" sz="1800" dirty="0"/>
              <a:t>Someone working from another person’s workstation</a:t>
            </a:r>
          </a:p>
          <a:p>
            <a:pPr marL="344488" indent="-231775">
              <a:buFont typeface="Arial" panose="020B0604020202020204" pitchFamily="34" charset="0"/>
              <a:buChar char="•"/>
            </a:pPr>
            <a:r>
              <a:rPr lang="en-US" sz="1800" dirty="0"/>
              <a:t>Using someone else’s credentials</a:t>
            </a:r>
          </a:p>
          <a:p>
            <a:pPr marL="344488" indent="-231775">
              <a:buFont typeface="Arial" panose="020B0604020202020204" pitchFamily="34" charset="0"/>
              <a:buChar char="•"/>
            </a:pPr>
            <a:r>
              <a:rPr lang="en-US" sz="1800" dirty="0"/>
              <a:t>Requesting access to data or areas with no legitimate reason</a:t>
            </a:r>
          </a:p>
          <a:p>
            <a:pPr marL="344488" indent="-231775">
              <a:buFont typeface="Arial" panose="020B0604020202020204" pitchFamily="34" charset="0"/>
              <a:buChar char="•"/>
            </a:pPr>
            <a:r>
              <a:rPr lang="en-US" sz="1800" dirty="0"/>
              <a:t>Asking you to do something against policies or that is illegal</a:t>
            </a:r>
          </a:p>
        </p:txBody>
      </p:sp>
    </p:spTree>
    <p:extLst>
      <p:ext uri="{BB962C8B-B14F-4D97-AF65-F5344CB8AC3E}">
        <p14:creationId xmlns:p14="http://schemas.microsoft.com/office/powerpoint/2010/main" val="1758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41EA-7629-42CE-A945-19EF5B25A093}"/>
              </a:ext>
            </a:extLst>
          </p:cNvPr>
          <p:cNvSpPr>
            <a:spLocks noGrp="1"/>
          </p:cNvSpPr>
          <p:nvPr>
            <p:ph type="title"/>
          </p:nvPr>
        </p:nvSpPr>
        <p:spPr>
          <a:xfrm>
            <a:off x="565729" y="429259"/>
            <a:ext cx="8012545" cy="408941"/>
          </a:xfrm>
        </p:spPr>
        <p:txBody>
          <a:bodyPr/>
          <a:lstStyle/>
          <a:p>
            <a:r>
              <a:rPr lang="en-US" dirty="0">
                <a:latin typeface="Roboto Slab" pitchFamily="2" charset="0"/>
                <a:ea typeface="Roboto Slab" pitchFamily="2" charset="0"/>
              </a:rPr>
              <a:t>12 Signs you’ve been Hacked/Infected</a:t>
            </a:r>
          </a:p>
        </p:txBody>
      </p:sp>
      <p:sp>
        <p:nvSpPr>
          <p:cNvPr id="3" name="Content Placeholder 2">
            <a:extLst>
              <a:ext uri="{FF2B5EF4-FFF2-40B4-BE49-F238E27FC236}">
                <a16:creationId xmlns:a16="http://schemas.microsoft.com/office/drawing/2014/main" id="{732A3521-CAE2-449F-B705-96C7A5FC99B0}"/>
              </a:ext>
            </a:extLst>
          </p:cNvPr>
          <p:cNvSpPr>
            <a:spLocks noGrp="1"/>
          </p:cNvSpPr>
          <p:nvPr>
            <p:ph idx="1"/>
          </p:nvPr>
        </p:nvSpPr>
        <p:spPr>
          <a:xfrm>
            <a:off x="588139" y="1256277"/>
            <a:ext cx="8174861" cy="5373123"/>
          </a:xfrm>
        </p:spPr>
        <p:txBody>
          <a:bodyPr>
            <a:normAutofit fontScale="92500" lnSpcReduction="10000"/>
          </a:bodyPr>
          <a:lstStyle/>
          <a:p>
            <a:pPr marL="457200" indent="-457200">
              <a:lnSpc>
                <a:spcPct val="150000"/>
              </a:lnSpc>
              <a:buFont typeface="+mj-lt"/>
              <a:buAutoNum type="arabicPeriod"/>
            </a:pPr>
            <a:r>
              <a:rPr lang="en-US" sz="2000" dirty="0"/>
              <a:t>Unusual activity or system behavior</a:t>
            </a:r>
          </a:p>
          <a:p>
            <a:pPr marL="457200" indent="-457200">
              <a:lnSpc>
                <a:spcPct val="150000"/>
              </a:lnSpc>
              <a:buFont typeface="+mj-lt"/>
              <a:buAutoNum type="arabicPeriod"/>
            </a:pPr>
            <a:r>
              <a:rPr lang="en-US" sz="2000" dirty="0"/>
              <a:t>Fake antivirus messages</a:t>
            </a:r>
          </a:p>
          <a:p>
            <a:pPr marL="457200" indent="-457200">
              <a:lnSpc>
                <a:spcPct val="150000"/>
              </a:lnSpc>
              <a:buFont typeface="+mj-lt"/>
              <a:buAutoNum type="arabicPeriod"/>
            </a:pPr>
            <a:r>
              <a:rPr lang="en-US" sz="2000" dirty="0"/>
              <a:t>Unwanted browser toolbars</a:t>
            </a:r>
          </a:p>
          <a:p>
            <a:pPr marL="457200" indent="-457200">
              <a:lnSpc>
                <a:spcPct val="150000"/>
              </a:lnSpc>
              <a:buFont typeface="+mj-lt"/>
              <a:buAutoNum type="arabicPeriod"/>
            </a:pPr>
            <a:r>
              <a:rPr lang="en-US" sz="2000" dirty="0"/>
              <a:t>Redirected Internet searches</a:t>
            </a:r>
          </a:p>
          <a:p>
            <a:pPr marL="457200" indent="-457200">
              <a:lnSpc>
                <a:spcPct val="150000"/>
              </a:lnSpc>
              <a:buFont typeface="+mj-lt"/>
              <a:buAutoNum type="arabicPeriod"/>
            </a:pPr>
            <a:r>
              <a:rPr lang="en-US" sz="2000" dirty="0"/>
              <a:t>Frequent random popups</a:t>
            </a:r>
          </a:p>
          <a:p>
            <a:pPr marL="457200" indent="-457200">
              <a:lnSpc>
                <a:spcPct val="150000"/>
              </a:lnSpc>
              <a:buFont typeface="+mj-lt"/>
              <a:buAutoNum type="arabicPeriod"/>
            </a:pPr>
            <a:r>
              <a:rPr lang="en-US" sz="2000" dirty="0"/>
              <a:t>Friends receive social media invitations from you that you didn’t send</a:t>
            </a:r>
          </a:p>
          <a:p>
            <a:pPr marL="457200" indent="-457200">
              <a:lnSpc>
                <a:spcPct val="150000"/>
              </a:lnSpc>
              <a:buFont typeface="+mj-lt"/>
              <a:buAutoNum type="arabicPeriod"/>
            </a:pPr>
            <a:r>
              <a:rPr lang="en-US" sz="2000" dirty="0"/>
              <a:t>Your online password isn’t working</a:t>
            </a:r>
          </a:p>
          <a:p>
            <a:pPr marL="457200" indent="-457200">
              <a:lnSpc>
                <a:spcPct val="150000"/>
              </a:lnSpc>
              <a:buFont typeface="+mj-lt"/>
              <a:buAutoNum type="arabicPeriod"/>
            </a:pPr>
            <a:r>
              <a:rPr lang="en-US" sz="2000" dirty="0"/>
              <a:t>Unexpected software installs</a:t>
            </a:r>
          </a:p>
          <a:p>
            <a:pPr marL="457200" indent="-457200">
              <a:lnSpc>
                <a:spcPct val="150000"/>
              </a:lnSpc>
              <a:buFont typeface="+mj-lt"/>
              <a:buAutoNum type="arabicPeriod"/>
            </a:pPr>
            <a:r>
              <a:rPr lang="en-US" sz="2000" dirty="0"/>
              <a:t>Your mouse moves on the screen without your assistance</a:t>
            </a:r>
          </a:p>
          <a:p>
            <a:pPr marL="457200" indent="-457200">
              <a:lnSpc>
                <a:spcPct val="150000"/>
              </a:lnSpc>
              <a:buFont typeface="+mj-lt"/>
              <a:buAutoNum type="arabicPeriod"/>
            </a:pPr>
            <a:r>
              <a:rPr lang="en-US" sz="2000" dirty="0"/>
              <a:t>Your anti-malware software, Task Manager or Registry Editor is disabled and can't be restarted</a:t>
            </a:r>
          </a:p>
          <a:p>
            <a:pPr marL="457200" indent="-457200">
              <a:lnSpc>
                <a:spcPct val="150000"/>
              </a:lnSpc>
              <a:buFont typeface="+mj-lt"/>
              <a:buAutoNum type="arabicPeriod"/>
            </a:pPr>
            <a:r>
              <a:rPr lang="en-US" sz="2000" dirty="0"/>
              <a:t>Ransom Message appears</a:t>
            </a:r>
          </a:p>
          <a:p>
            <a:pPr marL="457200" indent="-457200">
              <a:lnSpc>
                <a:spcPct val="150000"/>
              </a:lnSpc>
              <a:buFont typeface="+mj-lt"/>
              <a:buAutoNum type="arabicPeriod"/>
            </a:pPr>
            <a:r>
              <a:rPr lang="en-US" sz="2000" dirty="0"/>
              <a:t>Your online account is missing money</a:t>
            </a:r>
          </a:p>
        </p:txBody>
      </p:sp>
      <p:pic>
        <p:nvPicPr>
          <p:cNvPr id="5" name="Picture 4" descr="A picture containing indoor&#10;&#10;Description generated with high confidence">
            <a:extLst>
              <a:ext uri="{FF2B5EF4-FFF2-40B4-BE49-F238E27FC236}">
                <a16:creationId xmlns:a16="http://schemas.microsoft.com/office/drawing/2014/main" id="{50CE27A4-2110-45E3-8BEC-D514ECA6928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9474" y="1371600"/>
            <a:ext cx="1828800" cy="1828800"/>
          </a:xfrm>
          <a:prstGeom prst="rect">
            <a:avLst/>
          </a:prstGeom>
        </p:spPr>
      </p:pic>
    </p:spTree>
    <p:extLst>
      <p:ext uri="{BB962C8B-B14F-4D97-AF65-F5344CB8AC3E}">
        <p14:creationId xmlns:p14="http://schemas.microsoft.com/office/powerpoint/2010/main" val="16436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CE03-DFEB-4743-8C90-923B26C845F3}"/>
              </a:ext>
            </a:extLst>
          </p:cNvPr>
          <p:cNvSpPr>
            <a:spLocks noGrp="1"/>
          </p:cNvSpPr>
          <p:nvPr>
            <p:ph type="title"/>
          </p:nvPr>
        </p:nvSpPr>
        <p:spPr>
          <a:xfrm>
            <a:off x="565729" y="429259"/>
            <a:ext cx="8012545" cy="561341"/>
          </a:xfrm>
        </p:spPr>
        <p:txBody>
          <a:bodyPr>
            <a:noAutofit/>
          </a:bodyPr>
          <a:lstStyle/>
          <a:p>
            <a:r>
              <a:rPr lang="en-US" dirty="0">
                <a:latin typeface="Roboto Slab" pitchFamily="2" charset="0"/>
                <a:ea typeface="Roboto Slab" pitchFamily="2" charset="0"/>
              </a:rPr>
              <a:t>Suspect you’ve been Hacked/Infected?</a:t>
            </a:r>
          </a:p>
        </p:txBody>
      </p:sp>
      <p:sp>
        <p:nvSpPr>
          <p:cNvPr id="3" name="Content Placeholder 2">
            <a:extLst>
              <a:ext uri="{FF2B5EF4-FFF2-40B4-BE49-F238E27FC236}">
                <a16:creationId xmlns:a16="http://schemas.microsoft.com/office/drawing/2014/main" id="{34A0457A-BE90-462E-92CD-35C981804633}"/>
              </a:ext>
            </a:extLst>
          </p:cNvPr>
          <p:cNvSpPr>
            <a:spLocks noGrp="1"/>
          </p:cNvSpPr>
          <p:nvPr>
            <p:ph idx="1"/>
          </p:nvPr>
        </p:nvSpPr>
        <p:spPr>
          <a:xfrm>
            <a:off x="565729" y="1371600"/>
            <a:ext cx="8210550" cy="5181600"/>
          </a:xfrm>
        </p:spPr>
        <p:txBody>
          <a:bodyPr>
            <a:normAutofit/>
          </a:bodyPr>
          <a:lstStyle/>
          <a:p>
            <a:pPr marL="514350" indent="-514350">
              <a:lnSpc>
                <a:spcPct val="150000"/>
              </a:lnSpc>
              <a:buFont typeface="+mj-lt"/>
              <a:buAutoNum type="arabicPeriod"/>
            </a:pPr>
            <a:r>
              <a:rPr lang="en-US" sz="2400" b="1" dirty="0"/>
              <a:t>DON’T PANIC! Panicked people make poor choices!</a:t>
            </a:r>
          </a:p>
          <a:p>
            <a:pPr marL="800100" lvl="1" indent="-342900">
              <a:lnSpc>
                <a:spcPct val="150000"/>
              </a:lnSpc>
              <a:buFont typeface="Arial" panose="020B0604020202020204" pitchFamily="34" charset="0"/>
              <a:buChar char="•"/>
            </a:pPr>
            <a:r>
              <a:rPr lang="en-US" sz="2400" dirty="0"/>
              <a:t>Malware often wants you to make a rushed decision.</a:t>
            </a:r>
          </a:p>
          <a:p>
            <a:pPr marL="514350" indent="-514350">
              <a:lnSpc>
                <a:spcPct val="150000"/>
              </a:lnSpc>
              <a:buFont typeface="+mj-lt"/>
              <a:buAutoNum type="arabicPeriod"/>
            </a:pPr>
            <a:r>
              <a:rPr lang="en-US" sz="2400" dirty="0"/>
              <a:t>Isolate your computer!</a:t>
            </a:r>
          </a:p>
          <a:p>
            <a:pPr marL="800100" lvl="1" indent="-342900">
              <a:lnSpc>
                <a:spcPct val="150000"/>
              </a:lnSpc>
              <a:buFont typeface="Arial" panose="020B0604020202020204" pitchFamily="34" charset="0"/>
              <a:buChar char="•"/>
            </a:pPr>
            <a:r>
              <a:rPr lang="en-US" sz="2400" dirty="0"/>
              <a:t>Disconnect ethernet cable or close Wi-Fi connection.</a:t>
            </a:r>
          </a:p>
          <a:p>
            <a:pPr marL="800100" lvl="1" indent="-342900">
              <a:lnSpc>
                <a:spcPct val="150000"/>
              </a:lnSpc>
              <a:buFont typeface="Arial" panose="020B0604020202020204" pitchFamily="34" charset="0"/>
              <a:buChar char="•"/>
            </a:pPr>
            <a:r>
              <a:rPr lang="en-US" sz="2400" dirty="0"/>
              <a:t>Leave the system running.</a:t>
            </a:r>
          </a:p>
          <a:p>
            <a:pPr marL="514350" indent="-514350">
              <a:lnSpc>
                <a:spcPct val="150000"/>
              </a:lnSpc>
              <a:buFont typeface="+mj-lt"/>
              <a:buAutoNum type="arabicPeriod"/>
            </a:pPr>
            <a:r>
              <a:rPr lang="en-US" sz="2400" dirty="0"/>
              <a:t>Contact your security officer </a:t>
            </a:r>
            <a:r>
              <a:rPr lang="en-US" sz="2400" b="1" i="1" u="sng" dirty="0"/>
              <a:t>immediately</a:t>
            </a:r>
            <a:r>
              <a:rPr lang="en-US" sz="2400" dirty="0"/>
              <a:t> and report </a:t>
            </a:r>
            <a:r>
              <a:rPr lang="en-US" sz="2400" i="1" dirty="0"/>
              <a:t>concerns!</a:t>
            </a:r>
          </a:p>
          <a:p>
            <a:pPr marL="800100" lvl="1" indent="-342900">
              <a:lnSpc>
                <a:spcPct val="150000"/>
              </a:lnSpc>
              <a:buFont typeface="Arial" panose="020B0604020202020204" pitchFamily="34" charset="0"/>
              <a:buChar char="•"/>
            </a:pPr>
            <a:r>
              <a:rPr lang="en-US" sz="2400" dirty="0"/>
              <a:t>Follow Security Officer’s instructions.</a:t>
            </a:r>
          </a:p>
          <a:p>
            <a:pPr marL="800100" lvl="1" indent="-342900">
              <a:lnSpc>
                <a:spcPct val="150000"/>
              </a:lnSpc>
              <a:buFont typeface="Arial" panose="020B0604020202020204" pitchFamily="34" charset="0"/>
              <a:buChar char="•"/>
            </a:pPr>
            <a:r>
              <a:rPr lang="en-US" sz="2400" dirty="0"/>
              <a:t>Implement Incident Response Plan.</a:t>
            </a:r>
          </a:p>
        </p:txBody>
      </p:sp>
    </p:spTree>
    <p:extLst>
      <p:ext uri="{BB962C8B-B14F-4D97-AF65-F5344CB8AC3E}">
        <p14:creationId xmlns:p14="http://schemas.microsoft.com/office/powerpoint/2010/main" val="169146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7B2-535C-41E8-A7CE-BD7CBD60F53E}"/>
              </a:ext>
            </a:extLst>
          </p:cNvPr>
          <p:cNvSpPr>
            <a:spLocks noGrp="1"/>
          </p:cNvSpPr>
          <p:nvPr>
            <p:ph type="title"/>
          </p:nvPr>
        </p:nvSpPr>
        <p:spPr>
          <a:xfrm>
            <a:off x="565729" y="429259"/>
            <a:ext cx="8012545" cy="430887"/>
          </a:xfrm>
        </p:spPr>
        <p:txBody>
          <a:bodyPr/>
          <a:lstStyle/>
          <a:p>
            <a:r>
              <a:rPr lang="en-US" dirty="0">
                <a:latin typeface="Roboto Slab" pitchFamily="2" charset="0"/>
                <a:ea typeface="Roboto Slab" pitchFamily="2" charset="0"/>
              </a:rPr>
              <a:t>Hardening Your Human Firewall</a:t>
            </a:r>
          </a:p>
        </p:txBody>
      </p:sp>
      <p:sp>
        <p:nvSpPr>
          <p:cNvPr id="3" name="Content Placeholder 2">
            <a:extLst>
              <a:ext uri="{FF2B5EF4-FFF2-40B4-BE49-F238E27FC236}">
                <a16:creationId xmlns:a16="http://schemas.microsoft.com/office/drawing/2014/main" id="{A9B00682-1D4D-460B-AF3C-1EED7F055ED8}"/>
              </a:ext>
            </a:extLst>
          </p:cNvPr>
          <p:cNvSpPr>
            <a:spLocks noGrp="1"/>
          </p:cNvSpPr>
          <p:nvPr>
            <p:ph idx="1"/>
          </p:nvPr>
        </p:nvSpPr>
        <p:spPr>
          <a:xfrm>
            <a:off x="565729" y="1295400"/>
            <a:ext cx="8425872" cy="5410200"/>
          </a:xfrm>
        </p:spPr>
        <p:txBody>
          <a:bodyPr>
            <a:noAutofit/>
          </a:bodyPr>
          <a:lstStyle/>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Perform a </a:t>
            </a:r>
            <a:r>
              <a:rPr lang="en-US" b="1" dirty="0">
                <a:latin typeface="Roboto" panose="02000000000000000000" pitchFamily="2" charset="0"/>
                <a:ea typeface="Roboto" panose="02000000000000000000" pitchFamily="2" charset="0"/>
              </a:rPr>
              <a:t>Security Risk Assessment</a:t>
            </a:r>
            <a:r>
              <a:rPr lang="en-US" dirty="0">
                <a:latin typeface="Roboto" panose="02000000000000000000" pitchFamily="2" charset="0"/>
                <a:ea typeface="Roboto" panose="02000000000000000000" pitchFamily="2" charset="0"/>
              </a:rPr>
              <a:t> to identify risks to address.</a:t>
            </a:r>
          </a:p>
          <a:p>
            <a:pPr marL="411480" indent="-409893">
              <a:spcAft>
                <a:spcPts val="600"/>
              </a:spcAft>
              <a:buFont typeface="+mj-lt"/>
              <a:buAutoNum type="arabicPeriod"/>
            </a:pPr>
            <a:r>
              <a:rPr lang="en-US" b="1" dirty="0">
                <a:latin typeface="Roboto" panose="02000000000000000000" pitchFamily="2" charset="0"/>
                <a:ea typeface="Roboto" panose="02000000000000000000" pitchFamily="2" charset="0"/>
              </a:rPr>
              <a:t>Formal HIPAA/Cyber Security training</a:t>
            </a:r>
            <a:r>
              <a:rPr lang="en-US" dirty="0">
                <a:latin typeface="Roboto" panose="02000000000000000000" pitchFamily="2" charset="0"/>
                <a:ea typeface="Roboto" panose="02000000000000000000" pitchFamily="2" charset="0"/>
              </a:rPr>
              <a:t>.</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Use the organization’s workstations for business only!</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Use </a:t>
            </a:r>
            <a:r>
              <a:rPr lang="en-US" b="1" dirty="0">
                <a:latin typeface="Roboto" panose="02000000000000000000" pitchFamily="2" charset="0"/>
                <a:ea typeface="Roboto" panose="02000000000000000000" pitchFamily="2" charset="0"/>
              </a:rPr>
              <a:t>phishing campaigns </a:t>
            </a:r>
            <a:r>
              <a:rPr lang="en-US" dirty="0">
                <a:latin typeface="Roboto" panose="02000000000000000000" pitchFamily="2" charset="0"/>
                <a:ea typeface="Roboto" panose="02000000000000000000" pitchFamily="2" charset="0"/>
              </a:rPr>
              <a:t>to train workforce.</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Defeat spear phishing by confirming unusual or urgent request.</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Avoid clicking on ads!  Go directly to the website.</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Report security incidents to your Security Officer! Let the entire organization learn from your incident or mistake!  </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Maintain </a:t>
            </a:r>
            <a:r>
              <a:rPr lang="en-US" b="1" dirty="0">
                <a:latin typeface="Roboto" panose="02000000000000000000" pitchFamily="2" charset="0"/>
                <a:ea typeface="Roboto" panose="02000000000000000000" pitchFamily="2" charset="0"/>
              </a:rPr>
              <a:t>strong passwords</a:t>
            </a:r>
            <a:r>
              <a:rPr lang="en-US" dirty="0">
                <a:latin typeface="Roboto" panose="02000000000000000000" pitchFamily="2" charset="0"/>
                <a:ea typeface="Roboto" panose="02000000000000000000" pitchFamily="2" charset="0"/>
              </a:rPr>
              <a:t>. Don’t share them!</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Never use personal passwords at work or vice versa!</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“Lock” your workstation when not in use.</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Disable Remote Desktop Protocol (RDP) access. If used, </a:t>
            </a:r>
            <a:r>
              <a:rPr lang="en-US" b="1" i="1" u="sng" dirty="0">
                <a:latin typeface="Roboto" panose="02000000000000000000" pitchFamily="2" charset="0"/>
                <a:ea typeface="Roboto" panose="02000000000000000000" pitchFamily="2" charset="0"/>
              </a:rPr>
              <a:t>ensure</a:t>
            </a:r>
            <a:r>
              <a:rPr lang="en-US" dirty="0">
                <a:latin typeface="Roboto" panose="02000000000000000000" pitchFamily="2" charset="0"/>
                <a:ea typeface="Roboto" panose="02000000000000000000" pitchFamily="2" charset="0"/>
              </a:rPr>
              <a:t>  sessions are properly terminated when done.</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Do not connect personal devices to the organization’s networks!</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Document Security Incidents and learn from them.</a:t>
            </a:r>
          </a:p>
          <a:p>
            <a:pPr marL="411480" indent="-409893">
              <a:spcAft>
                <a:spcPts val="600"/>
              </a:spcAft>
              <a:buFont typeface="+mj-lt"/>
              <a:buAutoNum type="arabicPeriod"/>
            </a:pPr>
            <a:r>
              <a:rPr lang="en-US" b="1" dirty="0">
                <a:latin typeface="Roboto" panose="02000000000000000000" pitchFamily="2" charset="0"/>
                <a:ea typeface="Roboto" panose="02000000000000000000" pitchFamily="2" charset="0"/>
              </a:rPr>
              <a:t>Enforce your Sanctions Policy.</a:t>
            </a:r>
          </a:p>
          <a:p>
            <a:pPr marL="411480" indent="-409893">
              <a:spcAft>
                <a:spcPts val="1200"/>
              </a:spcAft>
              <a:buFont typeface="+mj-lt"/>
              <a:buAutoNum type="arabicPeriod"/>
            </a:pPr>
            <a:endParaRPr lang="en-US" dirty="0">
              <a:latin typeface="Roboto Slab Light"/>
            </a:endParaRPr>
          </a:p>
        </p:txBody>
      </p:sp>
    </p:spTree>
    <p:extLst>
      <p:ext uri="{BB962C8B-B14F-4D97-AF65-F5344CB8AC3E}">
        <p14:creationId xmlns:p14="http://schemas.microsoft.com/office/powerpoint/2010/main" val="74405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7E0A4F-FE1D-4A81-8D8F-986345F71C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2" name="Rectangle 1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77B237C1-E8A0-4DD3-B6C5-F2D54F796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88D62F0D-6BD4-4DD4-B125-6F7A952A3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928E8CD-5219-4795-91D4-9618DB8E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57C459E-1095-4314-9AB0-D9717E369703}"/>
              </a:ext>
            </a:extLst>
          </p:cNvPr>
          <p:cNvSpPr>
            <a:spLocks noGrp="1"/>
          </p:cNvSpPr>
          <p:nvPr>
            <p:ph type="title"/>
          </p:nvPr>
        </p:nvSpPr>
        <p:spPr>
          <a:xfrm>
            <a:off x="454374" y="900240"/>
            <a:ext cx="3849329" cy="1216742"/>
          </a:xfrm>
        </p:spPr>
        <p:txBody>
          <a:bodyPr>
            <a:normAutofit/>
          </a:bodyPr>
          <a:lstStyle/>
          <a:p>
            <a:r>
              <a:rPr lang="en-US" sz="3000" b="1" dirty="0">
                <a:solidFill>
                  <a:srgbClr val="EBEBEB"/>
                </a:solidFill>
              </a:rPr>
              <a:t>Disclaimer</a:t>
            </a:r>
            <a:endParaRPr lang="en-US" b="1" dirty="0">
              <a:solidFill>
                <a:srgbClr val="EBEBEB"/>
              </a:solidFill>
            </a:endParaRPr>
          </a:p>
        </p:txBody>
      </p:sp>
      <p:sp>
        <p:nvSpPr>
          <p:cNvPr id="3" name="Content Placeholder 2">
            <a:extLst>
              <a:ext uri="{FF2B5EF4-FFF2-40B4-BE49-F238E27FC236}">
                <a16:creationId xmlns:a16="http://schemas.microsoft.com/office/drawing/2014/main" id="{B0DB3C92-6D2F-44A7-9E6D-766C07B5F891}"/>
              </a:ext>
            </a:extLst>
          </p:cNvPr>
          <p:cNvSpPr>
            <a:spLocks noGrp="1"/>
          </p:cNvSpPr>
          <p:nvPr>
            <p:ph idx="1"/>
          </p:nvPr>
        </p:nvSpPr>
        <p:spPr>
          <a:xfrm>
            <a:off x="479324" y="1714500"/>
            <a:ext cx="4160776" cy="3815608"/>
          </a:xfrm>
        </p:spPr>
        <p:txBody>
          <a:bodyPr anchor="ctr">
            <a:normAutofit/>
          </a:bodyPr>
          <a:lstStyle/>
          <a:p>
            <a:pPr marL="0" indent="0">
              <a:lnSpc>
                <a:spcPct val="90000"/>
              </a:lnSpc>
              <a:buNone/>
            </a:pPr>
            <a:r>
              <a:rPr lang="en-US" sz="1200" b="1" dirty="0">
                <a:solidFill>
                  <a:srgbClr val="FFFFFF"/>
                </a:solidFill>
              </a:rPr>
              <a:t>The information and opinions in this presentation and the supplemental materials are provided “as is” and should not be used or referred to as primary legal sources, nor construed as establishing medical standards of care for the purposes of litigation, including expert testimony. The standard of care is dependent upon the particular facts and circumstances of each individual case and no generalization can be made that would apply to all cases. Neither the presenter, Texas Medical Liability Trust, Texas Medical Insurance Company, or Lone Star Alliance, Inc., a Risk Retention Group warrants the accuracy or completeness of the information presented herein and each disclaims all liability that may arise from the reliance on statements and information presented. The information presented should be used as a resource, selected and adapted only with the advice of your attorney. It is distributed with the understanding that neither the presenter, Texas Medical Liability Trust, Texas Medical Insurance Company or Lone Star Alliance, Inc., a Risk Retention Group are engaged in rendering legal services.</a:t>
            </a:r>
          </a:p>
        </p:txBody>
      </p:sp>
      <p:sp>
        <p:nvSpPr>
          <p:cNvPr id="20" name="Rectangle 1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A0FB726-1251-4F99-8462-DD292AD07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257" y="1785787"/>
            <a:ext cx="3631619" cy="3785163"/>
          </a:xfrm>
          <a:prstGeom prst="rect">
            <a:avLst/>
          </a:prstGeom>
        </p:spPr>
      </p:pic>
    </p:spTree>
    <p:extLst>
      <p:ext uri="{BB962C8B-B14F-4D97-AF65-F5344CB8AC3E}">
        <p14:creationId xmlns:p14="http://schemas.microsoft.com/office/powerpoint/2010/main" val="38967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7B2-535C-41E8-A7CE-BD7CBD60F53E}"/>
              </a:ext>
            </a:extLst>
          </p:cNvPr>
          <p:cNvSpPr>
            <a:spLocks noGrp="1"/>
          </p:cNvSpPr>
          <p:nvPr>
            <p:ph type="title"/>
          </p:nvPr>
        </p:nvSpPr>
        <p:spPr>
          <a:xfrm>
            <a:off x="565729" y="429259"/>
            <a:ext cx="8012545" cy="430887"/>
          </a:xfrm>
        </p:spPr>
        <p:txBody>
          <a:bodyPr/>
          <a:lstStyle/>
          <a:p>
            <a:r>
              <a:rPr lang="en-US" dirty="0">
                <a:latin typeface="Roboto Slab" pitchFamily="2" charset="0"/>
                <a:ea typeface="Roboto Slab" pitchFamily="2" charset="0"/>
              </a:rPr>
              <a:t>Hardening Your Systems</a:t>
            </a:r>
          </a:p>
        </p:txBody>
      </p:sp>
      <p:sp>
        <p:nvSpPr>
          <p:cNvPr id="3" name="Content Placeholder 2">
            <a:extLst>
              <a:ext uri="{FF2B5EF4-FFF2-40B4-BE49-F238E27FC236}">
                <a16:creationId xmlns:a16="http://schemas.microsoft.com/office/drawing/2014/main" id="{A9B00682-1D4D-460B-AF3C-1EED7F055ED8}"/>
              </a:ext>
            </a:extLst>
          </p:cNvPr>
          <p:cNvSpPr>
            <a:spLocks noGrp="1"/>
          </p:cNvSpPr>
          <p:nvPr>
            <p:ph idx="1"/>
          </p:nvPr>
        </p:nvSpPr>
        <p:spPr>
          <a:xfrm>
            <a:off x="479794" y="1143000"/>
            <a:ext cx="8435606" cy="5638800"/>
          </a:xfrm>
        </p:spPr>
        <p:txBody>
          <a:bodyPr>
            <a:noAutofit/>
          </a:bodyPr>
          <a:lstStyle/>
          <a:p>
            <a:pPr marL="344487" indent="-342900">
              <a:spcAft>
                <a:spcPts val="600"/>
              </a:spcAft>
              <a:buFont typeface="+mj-lt"/>
              <a:buAutoNum type="arabicPeriod"/>
            </a:pPr>
            <a:r>
              <a:rPr lang="en-US" b="1" dirty="0">
                <a:latin typeface="Roboto" panose="02000000000000000000" pitchFamily="2" charset="0"/>
                <a:ea typeface="Roboto" panose="02000000000000000000" pitchFamily="2" charset="0"/>
              </a:rPr>
              <a:t>Inventory</a:t>
            </a:r>
            <a:r>
              <a:rPr lang="en-US" dirty="0">
                <a:latin typeface="Roboto" panose="02000000000000000000" pitchFamily="2" charset="0"/>
                <a:ea typeface="Roboto" panose="02000000000000000000" pitchFamily="2" charset="0"/>
              </a:rPr>
              <a:t> all of your </a:t>
            </a:r>
            <a:r>
              <a:rPr lang="en-US" b="1" dirty="0">
                <a:latin typeface="Roboto" panose="02000000000000000000" pitchFamily="2" charset="0"/>
                <a:ea typeface="Roboto" panose="02000000000000000000" pitchFamily="2" charset="0"/>
              </a:rPr>
              <a:t>sensitive</a:t>
            </a:r>
            <a:r>
              <a:rPr lang="en-US" dirty="0">
                <a:latin typeface="Roboto" panose="02000000000000000000" pitchFamily="2" charset="0"/>
                <a:ea typeface="Roboto" panose="02000000000000000000" pitchFamily="2" charset="0"/>
              </a:rPr>
              <a:t> and important </a:t>
            </a:r>
            <a:r>
              <a:rPr lang="en-US" b="1" dirty="0">
                <a:latin typeface="Roboto" panose="02000000000000000000" pitchFamily="2" charset="0"/>
                <a:ea typeface="Roboto" panose="02000000000000000000" pitchFamily="2" charset="0"/>
              </a:rPr>
              <a:t>data</a:t>
            </a:r>
            <a:r>
              <a:rPr lang="en-US" dirty="0">
                <a:latin typeface="Roboto" panose="02000000000000000000" pitchFamily="2" charset="0"/>
                <a:ea typeface="Roboto" panose="02000000000000000000" pitchFamily="2" charset="0"/>
              </a:rPr>
              <a:t>. Create dataflow maps.</a:t>
            </a:r>
          </a:p>
          <a:p>
            <a:pPr marL="344487" indent="-342900">
              <a:spcAft>
                <a:spcPts val="600"/>
              </a:spcAft>
              <a:buFont typeface="+mj-lt"/>
              <a:buAutoNum type="arabicPeriod"/>
            </a:pPr>
            <a:r>
              <a:rPr lang="en-US" dirty="0">
                <a:latin typeface="Roboto" panose="02000000000000000000" pitchFamily="2" charset="0"/>
                <a:ea typeface="Roboto" panose="02000000000000000000" pitchFamily="2" charset="0"/>
              </a:rPr>
              <a:t>Make sure </a:t>
            </a:r>
            <a:r>
              <a:rPr lang="en-US" b="1" dirty="0">
                <a:latin typeface="Roboto" panose="02000000000000000000" pitchFamily="2" charset="0"/>
                <a:ea typeface="Roboto" panose="02000000000000000000" pitchFamily="2" charset="0"/>
              </a:rPr>
              <a:t>backups work </a:t>
            </a:r>
            <a:r>
              <a:rPr lang="en-US" dirty="0">
                <a:latin typeface="Roboto" panose="02000000000000000000" pitchFamily="2" charset="0"/>
                <a:ea typeface="Roboto" panose="02000000000000000000" pitchFamily="2" charset="0"/>
              </a:rPr>
              <a:t>and can be restored in an acceptable amount of time.</a:t>
            </a:r>
          </a:p>
          <a:p>
            <a:pPr marL="344487" indent="-342900">
              <a:spcAft>
                <a:spcPts val="600"/>
              </a:spcAft>
              <a:buFont typeface="+mj-lt"/>
              <a:buAutoNum type="arabicPeriod"/>
            </a:pPr>
            <a:r>
              <a:rPr lang="en-US" b="1" dirty="0">
                <a:latin typeface="Roboto" panose="02000000000000000000" pitchFamily="2" charset="0"/>
                <a:ea typeface="Roboto" panose="02000000000000000000" pitchFamily="2" charset="0"/>
              </a:rPr>
              <a:t>Prevent</a:t>
            </a:r>
            <a:r>
              <a:rPr lang="en-US" dirty="0">
                <a:latin typeface="Roboto" panose="02000000000000000000" pitchFamily="2" charset="0"/>
                <a:ea typeface="Roboto" panose="02000000000000000000" pitchFamily="2" charset="0"/>
              </a:rPr>
              <a:t> connection of personal mobile devices (cell phones) to workstations.</a:t>
            </a:r>
          </a:p>
          <a:p>
            <a:pPr marL="344487" indent="-342900">
              <a:spcAft>
                <a:spcPts val="600"/>
              </a:spcAft>
              <a:buFont typeface="+mj-lt"/>
              <a:buAutoNum type="arabicPeriod"/>
            </a:pPr>
            <a:r>
              <a:rPr lang="en-US" b="1" dirty="0">
                <a:latin typeface="Roboto" panose="02000000000000000000" pitchFamily="2" charset="0"/>
                <a:ea typeface="Roboto" panose="02000000000000000000" pitchFamily="2" charset="0"/>
              </a:rPr>
              <a:t>Do not use privileged accounts for non-systems admin activities!</a:t>
            </a:r>
          </a:p>
          <a:p>
            <a:pPr marL="344487" indent="-342900">
              <a:spcAft>
                <a:spcPts val="600"/>
              </a:spcAft>
              <a:buFont typeface="+mj-lt"/>
              <a:buAutoNum type="arabicPeriod"/>
            </a:pPr>
            <a:r>
              <a:rPr lang="en-US" dirty="0">
                <a:latin typeface="Roboto" panose="02000000000000000000" pitchFamily="2" charset="0"/>
                <a:ea typeface="Roboto" panose="02000000000000000000" pitchFamily="2" charset="0"/>
              </a:rPr>
              <a:t>Create a standard workstation profile.</a:t>
            </a:r>
          </a:p>
          <a:p>
            <a:pPr marL="914400" lvl="1" indent="-457200">
              <a:spcAft>
                <a:spcPts val="600"/>
              </a:spcAft>
              <a:buFont typeface="+mj-lt"/>
              <a:buAutoNum type="alphaUcPeriod"/>
            </a:pPr>
            <a:r>
              <a:rPr lang="en-US" b="1" dirty="0">
                <a:latin typeface="Roboto" panose="02000000000000000000" pitchFamily="2" charset="0"/>
                <a:ea typeface="Roboto" panose="02000000000000000000" pitchFamily="2" charset="0"/>
              </a:rPr>
              <a:t>Turn on system and application logging</a:t>
            </a:r>
            <a:r>
              <a:rPr lang="en-US" dirty="0">
                <a:latin typeface="Roboto" panose="02000000000000000000" pitchFamily="2" charset="0"/>
                <a:ea typeface="Roboto" panose="02000000000000000000" pitchFamily="2" charset="0"/>
              </a:rPr>
              <a:t>.</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Anti-virus is installed and auto-updating the software and definitions.</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Disable macros across applications.</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Set your web browsers to </a:t>
            </a:r>
            <a:r>
              <a:rPr lang="en-US" b="1" dirty="0">
                <a:latin typeface="Roboto" panose="02000000000000000000" pitchFamily="2" charset="0"/>
                <a:ea typeface="Roboto" panose="02000000000000000000" pitchFamily="2" charset="0"/>
              </a:rPr>
              <a:t>clear the cache </a:t>
            </a:r>
            <a:r>
              <a:rPr lang="en-US" dirty="0">
                <a:latin typeface="Roboto" panose="02000000000000000000" pitchFamily="2" charset="0"/>
                <a:ea typeface="Roboto" panose="02000000000000000000" pitchFamily="2" charset="0"/>
              </a:rPr>
              <a:t>at the end of each day.</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Set a minimum length password greater than or equal to 12 characters</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Set inactivity timeout to logout or lock user access. Require password to reactivate login/session.</a:t>
            </a:r>
          </a:p>
          <a:p>
            <a:pPr marL="914400" lvl="1" indent="-457200">
              <a:spcAft>
                <a:spcPts val="600"/>
              </a:spcAft>
              <a:buFont typeface="+mj-lt"/>
              <a:buAutoNum type="alphaUcPeriod"/>
            </a:pPr>
            <a:r>
              <a:rPr lang="en-US" b="1" dirty="0">
                <a:latin typeface="Roboto" panose="02000000000000000000" pitchFamily="2" charset="0"/>
                <a:ea typeface="Roboto" panose="02000000000000000000" pitchFamily="2" charset="0"/>
              </a:rPr>
              <a:t>Do not allow users to install software or browser plugins.</a:t>
            </a:r>
          </a:p>
          <a:p>
            <a:pPr marL="914400" lvl="1" indent="-457200">
              <a:spcAft>
                <a:spcPts val="600"/>
              </a:spcAft>
              <a:buFont typeface="+mj-lt"/>
              <a:buAutoNum type="alphaUcPeriod"/>
            </a:pPr>
            <a:r>
              <a:rPr lang="en-US" b="1" dirty="0">
                <a:latin typeface="Roboto" panose="02000000000000000000" pitchFamily="2" charset="0"/>
                <a:ea typeface="Roboto" panose="02000000000000000000" pitchFamily="2" charset="0"/>
              </a:rPr>
              <a:t>Prevent</a:t>
            </a:r>
            <a:r>
              <a:rPr lang="en-US" dirty="0">
                <a:latin typeface="Roboto" panose="02000000000000000000" pitchFamily="2" charset="0"/>
                <a:ea typeface="Roboto" panose="02000000000000000000" pitchFamily="2" charset="0"/>
              </a:rPr>
              <a:t> users from read/write from/to external removable media (USB, thumb drives).</a:t>
            </a:r>
          </a:p>
        </p:txBody>
      </p:sp>
    </p:spTree>
    <p:extLst>
      <p:ext uri="{BB962C8B-B14F-4D97-AF65-F5344CB8AC3E}">
        <p14:creationId xmlns:p14="http://schemas.microsoft.com/office/powerpoint/2010/main" val="154522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7B2-535C-41E8-A7CE-BD7CBD60F53E}"/>
              </a:ext>
            </a:extLst>
          </p:cNvPr>
          <p:cNvSpPr>
            <a:spLocks noGrp="1"/>
          </p:cNvSpPr>
          <p:nvPr>
            <p:ph type="title"/>
          </p:nvPr>
        </p:nvSpPr>
        <p:spPr>
          <a:xfrm>
            <a:off x="565729" y="429259"/>
            <a:ext cx="8012545" cy="430887"/>
          </a:xfrm>
        </p:spPr>
        <p:txBody>
          <a:bodyPr/>
          <a:lstStyle/>
          <a:p>
            <a:r>
              <a:rPr lang="en-US" dirty="0">
                <a:latin typeface="Roboto Slab" pitchFamily="2" charset="0"/>
                <a:ea typeface="Roboto Slab" pitchFamily="2" charset="0"/>
              </a:rPr>
              <a:t>Hardening Your Network</a:t>
            </a:r>
          </a:p>
        </p:txBody>
      </p:sp>
      <p:sp>
        <p:nvSpPr>
          <p:cNvPr id="3" name="Content Placeholder 2">
            <a:extLst>
              <a:ext uri="{FF2B5EF4-FFF2-40B4-BE49-F238E27FC236}">
                <a16:creationId xmlns:a16="http://schemas.microsoft.com/office/drawing/2014/main" id="{A9B00682-1D4D-460B-AF3C-1EED7F055ED8}"/>
              </a:ext>
            </a:extLst>
          </p:cNvPr>
          <p:cNvSpPr>
            <a:spLocks noGrp="1"/>
          </p:cNvSpPr>
          <p:nvPr>
            <p:ph idx="1"/>
          </p:nvPr>
        </p:nvSpPr>
        <p:spPr>
          <a:xfrm>
            <a:off x="479794" y="1143000"/>
            <a:ext cx="8664206" cy="5715000"/>
          </a:xfrm>
        </p:spPr>
        <p:txBody>
          <a:bodyPr>
            <a:noAutofit/>
          </a:bodyPr>
          <a:lstStyle/>
          <a:p>
            <a:pPr marL="411480" indent="-409893">
              <a:spcAft>
                <a:spcPts val="600"/>
              </a:spcAft>
              <a:buFont typeface="+mj-lt"/>
              <a:buAutoNum type="arabicPeriod"/>
            </a:pPr>
            <a:r>
              <a:rPr lang="en-US" b="1" dirty="0">
                <a:latin typeface="Roboto" panose="02000000000000000000" pitchFamily="2" charset="0"/>
                <a:ea typeface="Roboto" panose="02000000000000000000" pitchFamily="2" charset="0"/>
              </a:rPr>
              <a:t>Inventory your network </a:t>
            </a:r>
            <a:r>
              <a:rPr lang="en-US" b="1" u="sng" dirty="0">
                <a:latin typeface="Roboto" panose="02000000000000000000" pitchFamily="2" charset="0"/>
                <a:ea typeface="Roboto" panose="02000000000000000000" pitchFamily="2" charset="0"/>
              </a:rPr>
              <a:t>using software </a:t>
            </a:r>
            <a:r>
              <a:rPr lang="en-US" dirty="0">
                <a:latin typeface="Roboto" panose="02000000000000000000" pitchFamily="2" charset="0"/>
                <a:ea typeface="Roboto" panose="02000000000000000000" pitchFamily="2" charset="0"/>
              </a:rPr>
              <a:t>– you may be surprised what’s on it.</a:t>
            </a:r>
          </a:p>
          <a:p>
            <a:pPr marL="411480" indent="-409893">
              <a:spcAft>
                <a:spcPts val="600"/>
              </a:spcAft>
              <a:buFont typeface="+mj-lt"/>
              <a:buAutoNum type="arabicPeriod"/>
            </a:pPr>
            <a:r>
              <a:rPr lang="en-US" b="1" dirty="0">
                <a:latin typeface="Roboto" panose="02000000000000000000" pitchFamily="2" charset="0"/>
                <a:ea typeface="Roboto" panose="02000000000000000000" pitchFamily="2" charset="0"/>
              </a:rPr>
              <a:t>Segment a guest network from the work network </a:t>
            </a:r>
            <a:r>
              <a:rPr lang="en-US" dirty="0">
                <a:latin typeface="Roboto" panose="02000000000000000000" pitchFamily="2" charset="0"/>
                <a:ea typeface="Roboto" panose="02000000000000000000" pitchFamily="2" charset="0"/>
              </a:rPr>
              <a:t>– Wi-Fi or wired</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Personal devices may connect to the guest network.</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Do not broadcast the Wi-Fi work network.</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Turn off wired network ports in public areas.</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Lock all network equipment in cabinets, closets or rooms.</a:t>
            </a:r>
          </a:p>
          <a:p>
            <a:pPr marL="914400" lvl="1" indent="-457200">
              <a:spcAft>
                <a:spcPts val="600"/>
              </a:spcAft>
              <a:buFont typeface="+mj-lt"/>
              <a:buAutoNum type="alphaUcPeriod"/>
            </a:pPr>
            <a:r>
              <a:rPr lang="en-US" dirty="0">
                <a:latin typeface="Roboto" panose="02000000000000000000" pitchFamily="2" charset="0"/>
                <a:ea typeface="Roboto" panose="02000000000000000000" pitchFamily="2" charset="0"/>
              </a:rPr>
              <a:t>Log all workers, vendors and visitors when accessing network equipment.</a:t>
            </a:r>
          </a:p>
          <a:p>
            <a:pPr marL="411480" indent="-409893">
              <a:spcAft>
                <a:spcPts val="600"/>
              </a:spcAft>
              <a:buFont typeface="+mj-lt"/>
              <a:buAutoNum type="arabicPeriod"/>
            </a:pPr>
            <a:r>
              <a:rPr lang="en-US" b="1" dirty="0">
                <a:latin typeface="Roboto" panose="02000000000000000000" pitchFamily="2" charset="0"/>
                <a:ea typeface="Roboto" panose="02000000000000000000" pitchFamily="2" charset="0"/>
              </a:rPr>
              <a:t>Change all default device and application passwords.</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Ensure firewall configuration limits ports to only needed ones.</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Ensure firewall external login is disabled.</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Ensure firewall password is 16 characters and difficult to break.</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Have external </a:t>
            </a:r>
            <a:r>
              <a:rPr lang="en-US" b="1" dirty="0">
                <a:latin typeface="Roboto" panose="02000000000000000000" pitchFamily="2" charset="0"/>
                <a:ea typeface="Roboto" panose="02000000000000000000" pitchFamily="2" charset="0"/>
              </a:rPr>
              <a:t>penetration testing </a:t>
            </a:r>
            <a:r>
              <a:rPr lang="en-US" dirty="0">
                <a:latin typeface="Roboto" panose="02000000000000000000" pitchFamily="2" charset="0"/>
                <a:ea typeface="Roboto" panose="02000000000000000000" pitchFamily="2" charset="0"/>
              </a:rPr>
              <a:t>performed annually and after any network configuration or equipment changes.</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Have </a:t>
            </a:r>
            <a:r>
              <a:rPr lang="en-US" b="1" dirty="0">
                <a:latin typeface="Roboto" panose="02000000000000000000" pitchFamily="2" charset="0"/>
                <a:ea typeface="Roboto" panose="02000000000000000000" pitchFamily="2" charset="0"/>
              </a:rPr>
              <a:t>network vulnerability scan </a:t>
            </a:r>
            <a:r>
              <a:rPr lang="en-US" dirty="0">
                <a:latin typeface="Roboto" panose="02000000000000000000" pitchFamily="2" charset="0"/>
                <a:ea typeface="Roboto" panose="02000000000000000000" pitchFamily="2" charset="0"/>
              </a:rPr>
              <a:t>performed at least annually.</a:t>
            </a:r>
          </a:p>
          <a:p>
            <a:pPr marL="411480" indent="-409893">
              <a:spcAft>
                <a:spcPts val="600"/>
              </a:spcAft>
              <a:buFont typeface="+mj-lt"/>
              <a:buAutoNum type="arabicPeriod"/>
            </a:pPr>
            <a:r>
              <a:rPr lang="en-US" dirty="0">
                <a:latin typeface="Roboto" panose="02000000000000000000" pitchFamily="2" charset="0"/>
                <a:ea typeface="Roboto" panose="02000000000000000000" pitchFamily="2" charset="0"/>
              </a:rPr>
              <a:t>Disable unnecessary shared folders and use non-descriptive names.</a:t>
            </a:r>
          </a:p>
        </p:txBody>
      </p:sp>
    </p:spTree>
    <p:extLst>
      <p:ext uri="{BB962C8B-B14F-4D97-AF65-F5344CB8AC3E}">
        <p14:creationId xmlns:p14="http://schemas.microsoft.com/office/powerpoint/2010/main" val="389188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4412" y="2667000"/>
            <a:ext cx="2387192" cy="646331"/>
          </a:xfrm>
          <a:prstGeom prst="rect">
            <a:avLst/>
          </a:prstGeom>
          <a:noFill/>
        </p:spPr>
        <p:txBody>
          <a:bodyPr wrap="none" rtlCol="0">
            <a:spAutoFit/>
          </a:bodyPr>
          <a:lstStyle/>
          <a:p>
            <a:r>
              <a:rPr lang="en-US" sz="3600" dirty="0">
                <a:solidFill>
                  <a:srgbClr val="000090"/>
                </a:solidFill>
                <a:latin typeface="Roboto Slab Bold"/>
                <a:cs typeface="Roboto Slab Bold"/>
              </a:rPr>
              <a:t>Questions</a:t>
            </a:r>
          </a:p>
        </p:txBody>
      </p:sp>
      <p:grpSp>
        <p:nvGrpSpPr>
          <p:cNvPr id="4" name="Group 3"/>
          <p:cNvGrpSpPr/>
          <p:nvPr/>
        </p:nvGrpSpPr>
        <p:grpSpPr>
          <a:xfrm>
            <a:off x="4495800" y="4243979"/>
            <a:ext cx="4571999" cy="2184098"/>
            <a:chOff x="2560018" y="3708661"/>
            <a:chExt cx="4091996" cy="2196979"/>
          </a:xfrm>
        </p:grpSpPr>
        <p:sp>
          <p:nvSpPr>
            <p:cNvPr id="2" name="Rectangle 1"/>
            <p:cNvSpPr/>
            <p:nvPr/>
          </p:nvSpPr>
          <p:spPr>
            <a:xfrm>
              <a:off x="2560018" y="3708661"/>
              <a:ext cx="4091996" cy="21969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620657" y="4969993"/>
              <a:ext cx="3970376" cy="727541"/>
            </a:xfrm>
            <a:prstGeom prst="rect">
              <a:avLst/>
            </a:prstGeom>
            <a:noFill/>
          </p:spPr>
          <p:txBody>
            <a:bodyPr wrap="square" rtlCol="0">
              <a:spAutoFit/>
            </a:bodyPr>
            <a:lstStyle/>
            <a:p>
              <a:pPr algn="ctr"/>
              <a:r>
                <a:rPr lang="en-US" sz="2000" b="1" dirty="0">
                  <a:solidFill>
                    <a:srgbClr val="006A10"/>
                  </a:solidFill>
                  <a:latin typeface="+mj-lt"/>
                  <a:cs typeface="Roboto Light"/>
                </a:rPr>
                <a:t>compliance@thirdrock.com</a:t>
              </a:r>
            </a:p>
            <a:p>
              <a:pPr algn="ctr">
                <a:spcBef>
                  <a:spcPts val="600"/>
                </a:spcBef>
              </a:pPr>
              <a:r>
                <a:rPr lang="en-US" sz="1600" b="1" dirty="0">
                  <a:latin typeface="Arial" panose="020B0604020202020204" pitchFamily="34" charset="0"/>
                  <a:cs typeface="Arial" panose="020B0604020202020204" pitchFamily="34" charset="0"/>
                </a:rPr>
                <a:t>512-310-0020</a:t>
              </a:r>
            </a:p>
          </p:txBody>
        </p:sp>
      </p:grpSp>
      <p:pic>
        <p:nvPicPr>
          <p:cNvPr id="13" name="Picture 12" descr="ThirdRock new logo.png">
            <a:extLst>
              <a:ext uri="{FF2B5EF4-FFF2-40B4-BE49-F238E27FC236}">
                <a16:creationId xmlns:a16="http://schemas.microsoft.com/office/drawing/2014/main" id="{6D8DC8EB-5606-4595-84CA-30B399C14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559" y="4616375"/>
            <a:ext cx="1776921" cy="719653"/>
          </a:xfrm>
          <a:prstGeom prst="rect">
            <a:avLst/>
          </a:prstGeom>
        </p:spPr>
      </p:pic>
      <p:sp>
        <p:nvSpPr>
          <p:cNvPr id="14" name="TextBox 13">
            <a:extLst>
              <a:ext uri="{FF2B5EF4-FFF2-40B4-BE49-F238E27FC236}">
                <a16:creationId xmlns:a16="http://schemas.microsoft.com/office/drawing/2014/main" id="{F6E7AF80-9AEF-4041-892B-85E89E748805}"/>
              </a:ext>
            </a:extLst>
          </p:cNvPr>
          <p:cNvSpPr txBox="1"/>
          <p:nvPr/>
        </p:nvSpPr>
        <p:spPr>
          <a:xfrm>
            <a:off x="3067988" y="1146588"/>
            <a:ext cx="3108543" cy="769441"/>
          </a:xfrm>
          <a:prstGeom prst="rect">
            <a:avLst/>
          </a:prstGeom>
          <a:noFill/>
        </p:spPr>
        <p:txBody>
          <a:bodyPr wrap="none" rtlCol="0">
            <a:spAutoFit/>
          </a:bodyPr>
          <a:lstStyle/>
          <a:p>
            <a:r>
              <a:rPr lang="en-US" sz="4400" b="1" dirty="0">
                <a:solidFill>
                  <a:srgbClr val="000090"/>
                </a:solidFill>
                <a:latin typeface="Roboto Slab Bold"/>
                <a:cs typeface="Roboto Slab Bold"/>
              </a:rPr>
              <a:t>Thank You</a:t>
            </a:r>
          </a:p>
        </p:txBody>
      </p:sp>
      <p:pic>
        <p:nvPicPr>
          <p:cNvPr id="5" name="Picture 4" descr="A close up of a sign&#10;&#10;Description automatically generated">
            <a:extLst>
              <a:ext uri="{FF2B5EF4-FFF2-40B4-BE49-F238E27FC236}">
                <a16:creationId xmlns:a16="http://schemas.microsoft.com/office/drawing/2014/main" id="{936E7DCB-D532-4F36-A5FE-343EDEF33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131" y="4495800"/>
            <a:ext cx="1815193" cy="784830"/>
          </a:xfrm>
          <a:prstGeom prst="rect">
            <a:avLst/>
          </a:prstGeom>
        </p:spPr>
      </p:pic>
      <p:sp>
        <p:nvSpPr>
          <p:cNvPr id="6" name="Rectangle 5">
            <a:extLst>
              <a:ext uri="{FF2B5EF4-FFF2-40B4-BE49-F238E27FC236}">
                <a16:creationId xmlns:a16="http://schemas.microsoft.com/office/drawing/2014/main" id="{7FC2F96C-BA9B-45DB-8D0C-37313B1D96A0}"/>
              </a:ext>
            </a:extLst>
          </p:cNvPr>
          <p:cNvSpPr/>
          <p:nvPr/>
        </p:nvSpPr>
        <p:spPr>
          <a:xfrm>
            <a:off x="-110076" y="5500101"/>
            <a:ext cx="4572000" cy="723275"/>
          </a:xfrm>
          <a:prstGeom prst="rect">
            <a:avLst/>
          </a:prstGeom>
        </p:spPr>
        <p:txBody>
          <a:bodyPr>
            <a:spAutoFit/>
          </a:bodyPr>
          <a:lstStyle/>
          <a:p>
            <a:pPr algn="ctr"/>
            <a:r>
              <a:rPr lang="en-US" sz="2000" b="1" dirty="0">
                <a:solidFill>
                  <a:srgbClr val="006A10"/>
                </a:solidFill>
                <a:latin typeface="+mj-lt"/>
                <a:cs typeface="Roboto Light"/>
              </a:rPr>
              <a:t>consulting@tmlt.org</a:t>
            </a:r>
          </a:p>
          <a:p>
            <a:pPr algn="ctr">
              <a:spcBef>
                <a:spcPts val="600"/>
              </a:spcBef>
            </a:pPr>
            <a:r>
              <a:rPr lang="en-US" sz="1600" b="1" dirty="0">
                <a:latin typeface="Arial" panose="020B0604020202020204" pitchFamily="34" charset="0"/>
                <a:cs typeface="Arial" panose="020B0604020202020204" pitchFamily="34" charset="0"/>
              </a:rPr>
              <a:t>800-580-8658</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652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914400" cy="10450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object 2"/>
          <p:cNvSpPr/>
          <p:nvPr/>
        </p:nvSpPr>
        <p:spPr>
          <a:xfrm>
            <a:off x="5601587" y="1075765"/>
            <a:ext cx="3556000" cy="5782235"/>
          </a:xfrm>
          <a:custGeom>
            <a:avLst/>
            <a:gdLst/>
            <a:ahLst/>
            <a:cxnLst/>
            <a:rect l="l" t="t" r="r" b="b"/>
            <a:pathLst>
              <a:path w="3911600" h="6553200">
                <a:moveTo>
                  <a:pt x="0" y="6553200"/>
                </a:moveTo>
                <a:lnTo>
                  <a:pt x="3911600" y="6553200"/>
                </a:lnTo>
                <a:lnTo>
                  <a:pt x="3911600" y="0"/>
                </a:lnTo>
                <a:lnTo>
                  <a:pt x="0" y="0"/>
                </a:lnTo>
                <a:lnTo>
                  <a:pt x="0" y="6553200"/>
                </a:lnTo>
                <a:close/>
              </a:path>
            </a:pathLst>
          </a:custGeom>
          <a:solidFill>
            <a:srgbClr val="0000EC"/>
          </a:solidFill>
        </p:spPr>
        <p:txBody>
          <a:bodyPr wrap="square" lIns="0" tIns="0" rIns="0" bIns="0" rtlCol="0"/>
          <a:lstStyle/>
          <a:p>
            <a:pPr algn="ctr"/>
            <a:endParaRPr lang="en-US" sz="2200" dirty="0">
              <a:solidFill>
                <a:schemeClr val="bg1"/>
              </a:solidFill>
            </a:endParaRPr>
          </a:p>
        </p:txBody>
      </p:sp>
      <p:sp>
        <p:nvSpPr>
          <p:cNvPr id="2" name="Title 1"/>
          <p:cNvSpPr>
            <a:spLocks noGrp="1"/>
          </p:cNvSpPr>
          <p:nvPr>
            <p:ph type="title"/>
          </p:nvPr>
        </p:nvSpPr>
        <p:spPr>
          <a:xfrm>
            <a:off x="304800" y="304800"/>
            <a:ext cx="7886700" cy="430887"/>
          </a:xfrm>
        </p:spPr>
        <p:txBody>
          <a:bodyPr/>
          <a:lstStyle/>
          <a:p>
            <a:r>
              <a:rPr lang="en-US" sz="2800" dirty="0">
                <a:latin typeface="Roboto Slab Light"/>
                <a:cs typeface="Roboto Slab Light"/>
              </a:rPr>
              <a:t>Terminology: Vulnerability &amp; Threat</a:t>
            </a:r>
          </a:p>
        </p:txBody>
      </p:sp>
      <p:sp>
        <p:nvSpPr>
          <p:cNvPr id="3" name="Content Placeholder 2"/>
          <p:cNvSpPr>
            <a:spLocks noGrp="1"/>
          </p:cNvSpPr>
          <p:nvPr>
            <p:ph idx="1"/>
          </p:nvPr>
        </p:nvSpPr>
        <p:spPr>
          <a:xfrm>
            <a:off x="152400" y="1219200"/>
            <a:ext cx="4325375" cy="2496820"/>
          </a:xfrm>
        </p:spPr>
        <p:txBody>
          <a:bodyPr>
            <a:normAutofit/>
          </a:bodyPr>
          <a:lstStyle/>
          <a:p>
            <a:pPr marL="0" indent="0">
              <a:buNone/>
            </a:pPr>
            <a:r>
              <a:rPr lang="en-US" sz="1600" b="1" dirty="0">
                <a:cs typeface="Roboto Light"/>
              </a:rPr>
              <a:t>Vulnerability</a:t>
            </a:r>
            <a:r>
              <a:rPr lang="en-US" sz="1600" dirty="0">
                <a:cs typeface="Roboto Light"/>
              </a:rPr>
              <a:t> is a flaw or weakness in the system that could be exploited, accidentally or intentionally, resulting in a security breach. These include flaws or weaknesses in any of the following:</a:t>
            </a:r>
          </a:p>
          <a:p>
            <a:pPr marL="800100" lvl="1" indent="-342900">
              <a:buSzPct val="75000"/>
              <a:buFont typeface="Wingdings" charset="2"/>
              <a:buChar char="q"/>
            </a:pPr>
            <a:r>
              <a:rPr lang="en-US" sz="1500" dirty="0">
                <a:latin typeface="Roboto Light"/>
                <a:cs typeface="Roboto Light"/>
              </a:rPr>
              <a:t>System security procedures</a:t>
            </a:r>
          </a:p>
          <a:p>
            <a:pPr marL="800100" lvl="1" indent="-342900">
              <a:buSzPct val="75000"/>
              <a:buFont typeface="Wingdings" charset="2"/>
              <a:buChar char="q"/>
            </a:pPr>
            <a:r>
              <a:rPr lang="en-US" sz="1500" dirty="0">
                <a:latin typeface="Roboto Light"/>
                <a:cs typeface="Roboto Light"/>
              </a:rPr>
              <a:t>System design</a:t>
            </a:r>
          </a:p>
          <a:p>
            <a:pPr marL="800100" lvl="1" indent="-342900">
              <a:buSzPct val="75000"/>
              <a:buFont typeface="Wingdings" charset="2"/>
              <a:buChar char="q"/>
            </a:pPr>
            <a:r>
              <a:rPr lang="en-US" sz="1500" dirty="0">
                <a:latin typeface="Roboto Light"/>
                <a:cs typeface="Roboto Light"/>
              </a:rPr>
              <a:t>System implementation</a:t>
            </a:r>
          </a:p>
          <a:p>
            <a:pPr marL="800100" lvl="1" indent="-342900">
              <a:buSzPct val="75000"/>
              <a:buFont typeface="Wingdings" charset="2"/>
              <a:buChar char="q"/>
            </a:pPr>
            <a:r>
              <a:rPr lang="en-US" sz="1500" dirty="0">
                <a:latin typeface="Roboto Light"/>
                <a:cs typeface="Roboto Light"/>
              </a:rPr>
              <a:t>Access controls</a:t>
            </a:r>
          </a:p>
        </p:txBody>
      </p:sp>
      <p:sp>
        <p:nvSpPr>
          <p:cNvPr id="5" name="TextBox 4"/>
          <p:cNvSpPr txBox="1"/>
          <p:nvPr/>
        </p:nvSpPr>
        <p:spPr>
          <a:xfrm>
            <a:off x="3124200" y="5943600"/>
            <a:ext cx="2178289" cy="276999"/>
          </a:xfrm>
          <a:prstGeom prst="rect">
            <a:avLst/>
          </a:prstGeom>
          <a:noFill/>
        </p:spPr>
        <p:txBody>
          <a:bodyPr wrap="none" rtlCol="0">
            <a:spAutoFit/>
          </a:bodyPr>
          <a:lstStyle/>
          <a:p>
            <a:pPr marL="0" lvl="3" algn="ctr"/>
            <a:r>
              <a:rPr lang="en-US" sz="1200" dirty="0"/>
              <a:t>Definitions per (NIST SP 800-30)</a:t>
            </a:r>
            <a:endParaRPr lang="en-US" sz="1200" b="1" dirty="0"/>
          </a:p>
        </p:txBody>
      </p:sp>
      <p:grpSp>
        <p:nvGrpSpPr>
          <p:cNvPr id="15" name="Group 14"/>
          <p:cNvGrpSpPr/>
          <p:nvPr/>
        </p:nvGrpSpPr>
        <p:grpSpPr>
          <a:xfrm>
            <a:off x="118281" y="4012310"/>
            <a:ext cx="8187519" cy="2051615"/>
            <a:chOff x="-19250" y="4018224"/>
            <a:chExt cx="9259503" cy="2051615"/>
          </a:xfrm>
        </p:grpSpPr>
        <p:grpSp>
          <p:nvGrpSpPr>
            <p:cNvPr id="11" name="Group 10"/>
            <p:cNvGrpSpPr/>
            <p:nvPr/>
          </p:nvGrpSpPr>
          <p:grpSpPr>
            <a:xfrm>
              <a:off x="-19250" y="4018224"/>
              <a:ext cx="9259503" cy="1317168"/>
              <a:chOff x="-19250" y="4018224"/>
              <a:chExt cx="9259503" cy="1317168"/>
            </a:xfrm>
          </p:grpSpPr>
          <p:sp>
            <p:nvSpPr>
              <p:cNvPr id="4" name="Content Placeholder 2"/>
              <p:cNvSpPr txBox="1">
                <a:spLocks/>
              </p:cNvSpPr>
              <p:nvPr/>
            </p:nvSpPr>
            <p:spPr>
              <a:xfrm>
                <a:off x="3342169" y="4280376"/>
                <a:ext cx="2709543" cy="1055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Roboto Light"/>
                    <a:cs typeface="Roboto Light"/>
                  </a:rPr>
                  <a:t>Threat </a:t>
                </a:r>
                <a:r>
                  <a:rPr lang="en-US" sz="1800" dirty="0">
                    <a:latin typeface="Roboto Light"/>
                    <a:cs typeface="Roboto Light"/>
                  </a:rPr>
                  <a:t>is the potential for a person or thing to exploit a specific vulnerability, whether accidentally or intentionally. </a:t>
                </a:r>
                <a:endParaRPr lang="en-US" sz="1800" b="1" dirty="0">
                  <a:latin typeface="Roboto Light"/>
                  <a:cs typeface="Roboto Light"/>
                </a:endParaRPr>
              </a:p>
            </p:txBody>
          </p:sp>
          <p:cxnSp>
            <p:nvCxnSpPr>
              <p:cNvPr id="7" name="Straight Connector 6"/>
              <p:cNvCxnSpPr/>
              <p:nvPr/>
            </p:nvCxnSpPr>
            <p:spPr>
              <a:xfrm>
                <a:off x="-19250" y="4018224"/>
                <a:ext cx="9259503"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23" y="4239112"/>
              <a:ext cx="2444115" cy="1830727"/>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819400"/>
            <a:ext cx="1524000" cy="103654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TextBox 12"/>
          <p:cNvSpPr txBox="1"/>
          <p:nvPr/>
        </p:nvSpPr>
        <p:spPr>
          <a:xfrm>
            <a:off x="7202828" y="762000"/>
            <a:ext cx="1941172" cy="276999"/>
          </a:xfrm>
          <a:prstGeom prst="rect">
            <a:avLst/>
          </a:prstGeom>
          <a:noFill/>
        </p:spPr>
        <p:txBody>
          <a:bodyPr wrap="square" rtlCol="0">
            <a:spAutoFit/>
          </a:bodyPr>
          <a:lstStyle/>
          <a:p>
            <a:r>
              <a:rPr lang="en-US" sz="1200" dirty="0">
                <a:solidFill>
                  <a:schemeClr val="tx1">
                    <a:lumMod val="50000"/>
                    <a:lumOff val="50000"/>
                  </a:schemeClr>
                </a:solidFill>
              </a:rPr>
              <a:t>Module 2: Key Terminology</a:t>
            </a:r>
          </a:p>
        </p:txBody>
      </p:sp>
      <p:sp>
        <p:nvSpPr>
          <p:cNvPr id="16" name="TextBox 15">
            <a:extLst>
              <a:ext uri="{FF2B5EF4-FFF2-40B4-BE49-F238E27FC236}">
                <a16:creationId xmlns:a16="http://schemas.microsoft.com/office/drawing/2014/main" id="{E3753412-6C68-40D0-B495-75864425D84B}"/>
              </a:ext>
            </a:extLst>
          </p:cNvPr>
          <p:cNvSpPr txBox="1"/>
          <p:nvPr/>
        </p:nvSpPr>
        <p:spPr>
          <a:xfrm>
            <a:off x="5638800" y="2895600"/>
            <a:ext cx="3505200" cy="1131848"/>
          </a:xfrm>
          <a:prstGeom prst="rect">
            <a:avLst/>
          </a:prstGeom>
          <a:noFill/>
          <a:ln w="19050" cmpd="sng">
            <a:noFill/>
          </a:ln>
          <a:effectLst>
            <a:outerShdw blurRad="50800" dist="38100" dir="2700000" algn="tl" rotWithShape="0">
              <a:prstClr val="black">
                <a:alpha val="40000"/>
              </a:prstClr>
            </a:outerShdw>
          </a:effectLst>
        </p:spPr>
        <p:txBody>
          <a:bodyPr wrap="square" rtlCol="0">
            <a:spAutoFit/>
          </a:bodyPr>
          <a:lstStyle/>
          <a:p>
            <a:pPr indent="-914400" algn="ctr">
              <a:lnSpc>
                <a:spcPct val="140000"/>
              </a:lnSpc>
            </a:pPr>
            <a:r>
              <a:rPr lang="en-US" sz="2100" dirty="0">
                <a:solidFill>
                  <a:srgbClr val="FFFFFF"/>
                </a:solidFill>
                <a:latin typeface="Roboto Slab Light"/>
                <a:cs typeface="Roboto Slab Light"/>
              </a:rPr>
              <a:t>Vulnerability + Threat =  Security event</a:t>
            </a:r>
          </a:p>
          <a:p>
            <a:pPr indent="-914400" algn="ctr">
              <a:lnSpc>
                <a:spcPct val="30000"/>
              </a:lnSpc>
            </a:pPr>
            <a:endParaRPr lang="en-US" sz="2100" dirty="0">
              <a:solidFill>
                <a:srgbClr val="FFFFFF"/>
              </a:solidFill>
            </a:endParaRPr>
          </a:p>
        </p:txBody>
      </p:sp>
      <p:sp>
        <p:nvSpPr>
          <p:cNvPr id="18" name="object 5"/>
          <p:cNvSpPr/>
          <p:nvPr/>
        </p:nvSpPr>
        <p:spPr>
          <a:xfrm rot="5664967">
            <a:off x="8511836" y="1089365"/>
            <a:ext cx="609600" cy="609600"/>
          </a:xfrm>
          <a:custGeom>
            <a:avLst/>
            <a:gdLst/>
            <a:ahLst/>
            <a:cxnLst/>
            <a:rect l="l" t="t" r="r" b="b"/>
            <a:pathLst>
              <a:path w="929640" h="933450">
                <a:moveTo>
                  <a:pt x="304444" y="0"/>
                </a:moveTo>
                <a:lnTo>
                  <a:pt x="0" y="0"/>
                </a:lnTo>
                <a:lnTo>
                  <a:pt x="0" y="317982"/>
                </a:lnTo>
                <a:lnTo>
                  <a:pt x="115227" y="596087"/>
                </a:lnTo>
                <a:lnTo>
                  <a:pt x="929487" y="933450"/>
                </a:lnTo>
                <a:lnTo>
                  <a:pt x="592124" y="119189"/>
                </a:lnTo>
                <a:lnTo>
                  <a:pt x="304444" y="0"/>
                </a:lnTo>
                <a:close/>
              </a:path>
            </a:pathLst>
          </a:custGeom>
          <a:solidFill>
            <a:srgbClr val="FFFFFF"/>
          </a:solidFill>
        </p:spPr>
        <p:txBody>
          <a:bodyPr wrap="square" lIns="0" tIns="0" rIns="0" bIns="0" rtlCol="0"/>
          <a:lstStyle/>
          <a:p>
            <a:endParaRPr/>
          </a:p>
        </p:txBody>
      </p:sp>
      <p:sp>
        <p:nvSpPr>
          <p:cNvPr id="19" name="object 6"/>
          <p:cNvSpPr/>
          <p:nvPr/>
        </p:nvSpPr>
        <p:spPr>
          <a:xfrm>
            <a:off x="8839200" y="1219201"/>
            <a:ext cx="156426" cy="152400"/>
          </a:xfrm>
          <a:custGeom>
            <a:avLst/>
            <a:gdLst/>
            <a:ahLst/>
            <a:cxnLst/>
            <a:rect l="l" t="t" r="r" b="b"/>
            <a:pathLst>
              <a:path w="213995" h="212090">
                <a:moveTo>
                  <a:pt x="104108" y="0"/>
                </a:moveTo>
                <a:lnTo>
                  <a:pt x="57180" y="13026"/>
                </a:lnTo>
                <a:lnTo>
                  <a:pt x="24740" y="37302"/>
                </a:lnTo>
                <a:lnTo>
                  <a:pt x="2889" y="80702"/>
                </a:lnTo>
                <a:lnTo>
                  <a:pt x="0" y="104492"/>
                </a:lnTo>
                <a:lnTo>
                  <a:pt x="576" y="116502"/>
                </a:lnTo>
                <a:lnTo>
                  <a:pt x="16429" y="162582"/>
                </a:lnTo>
                <a:lnTo>
                  <a:pt x="51841" y="197576"/>
                </a:lnTo>
                <a:lnTo>
                  <a:pt x="96425" y="211722"/>
                </a:lnTo>
                <a:lnTo>
                  <a:pt x="108238" y="211985"/>
                </a:lnTo>
                <a:lnTo>
                  <a:pt x="120121" y="210916"/>
                </a:lnTo>
                <a:lnTo>
                  <a:pt x="166379" y="193076"/>
                </a:lnTo>
                <a:lnTo>
                  <a:pt x="195099" y="165806"/>
                </a:lnTo>
                <a:lnTo>
                  <a:pt x="212481" y="120401"/>
                </a:lnTo>
                <a:lnTo>
                  <a:pt x="213438" y="108367"/>
                </a:lnTo>
                <a:lnTo>
                  <a:pt x="213039" y="96307"/>
                </a:lnTo>
                <a:lnTo>
                  <a:pt x="197886" y="50292"/>
                </a:lnTo>
                <a:lnTo>
                  <a:pt x="170240" y="20051"/>
                </a:lnTo>
                <a:lnTo>
                  <a:pt x="127467" y="1519"/>
                </a:lnTo>
                <a:lnTo>
                  <a:pt x="104108" y="0"/>
                </a:lnTo>
                <a:close/>
              </a:path>
            </a:pathLst>
          </a:custGeom>
          <a:solidFill>
            <a:srgbClr val="002D85"/>
          </a:solidFill>
        </p:spPr>
        <p:txBody>
          <a:bodyPr wrap="square" lIns="0" tIns="0" rIns="0" bIns="0" rtlCol="0"/>
          <a:lstStyle/>
          <a:p>
            <a:endParaRPr/>
          </a:p>
        </p:txBody>
      </p:sp>
    </p:spTree>
    <p:extLst>
      <p:ext uri="{BB962C8B-B14F-4D97-AF65-F5344CB8AC3E}">
        <p14:creationId xmlns:p14="http://schemas.microsoft.com/office/powerpoint/2010/main" val="21823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5758948" y="2347320"/>
            <a:ext cx="2660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6273" y="319065"/>
            <a:ext cx="8074357" cy="430887"/>
          </a:xfrm>
        </p:spPr>
        <p:txBody>
          <a:bodyPr/>
          <a:lstStyle/>
          <a:p>
            <a:r>
              <a:rPr lang="en-US" sz="2800" dirty="0">
                <a:latin typeface="Roboto Slab Light"/>
                <a:cs typeface="Roboto Slab Light"/>
              </a:rPr>
              <a:t>Terminology: Risk</a:t>
            </a:r>
          </a:p>
        </p:txBody>
      </p:sp>
      <p:sp>
        <p:nvSpPr>
          <p:cNvPr id="19" name="TextBox 18"/>
          <p:cNvSpPr txBox="1"/>
          <p:nvPr/>
        </p:nvSpPr>
        <p:spPr>
          <a:xfrm>
            <a:off x="6421339" y="4437863"/>
            <a:ext cx="1442126" cy="369332"/>
          </a:xfrm>
          <a:prstGeom prst="rect">
            <a:avLst/>
          </a:prstGeom>
          <a:noFill/>
        </p:spPr>
        <p:txBody>
          <a:bodyPr wrap="none" rtlCol="0">
            <a:spAutoFit/>
          </a:bodyPr>
          <a:lstStyle/>
          <a:p>
            <a:r>
              <a:rPr lang="en-US" b="1" dirty="0"/>
              <a:t>PROBABILITY</a:t>
            </a:r>
          </a:p>
        </p:txBody>
      </p:sp>
      <p:grpSp>
        <p:nvGrpSpPr>
          <p:cNvPr id="14" name="Group 13"/>
          <p:cNvGrpSpPr/>
          <p:nvPr/>
        </p:nvGrpSpPr>
        <p:grpSpPr>
          <a:xfrm>
            <a:off x="5721125" y="1985024"/>
            <a:ext cx="2597825" cy="2418007"/>
            <a:chOff x="5721125" y="1985024"/>
            <a:chExt cx="2597825" cy="2418007"/>
          </a:xfrm>
        </p:grpSpPr>
        <p:sp>
          <p:nvSpPr>
            <p:cNvPr id="45" name="Parallelogram 44"/>
            <p:cNvSpPr/>
            <p:nvPr/>
          </p:nvSpPr>
          <p:spPr>
            <a:xfrm rot="19074914" flipH="1">
              <a:off x="6253398" y="1985024"/>
              <a:ext cx="503772" cy="1688291"/>
            </a:xfrm>
            <a:prstGeom prst="parallelogram">
              <a:avLst>
                <a:gd name="adj" fmla="val 0"/>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721125" y="2370967"/>
              <a:ext cx="2597825" cy="2032064"/>
              <a:chOff x="5717968" y="2370364"/>
              <a:chExt cx="2597825" cy="2032064"/>
            </a:xfrm>
          </p:grpSpPr>
          <p:sp>
            <p:nvSpPr>
              <p:cNvPr id="43" name="Right Triangle 42"/>
              <p:cNvSpPr/>
              <p:nvPr/>
            </p:nvSpPr>
            <p:spPr>
              <a:xfrm>
                <a:off x="5752575" y="2370364"/>
                <a:ext cx="1397393" cy="761902"/>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Parallelogram 41"/>
              <p:cNvSpPr/>
              <p:nvPr/>
            </p:nvSpPr>
            <p:spPr>
              <a:xfrm flipH="1">
                <a:off x="5717968" y="3132265"/>
                <a:ext cx="2597825" cy="1270163"/>
              </a:xfrm>
              <a:prstGeom prst="parallelogram">
                <a:avLst>
                  <a:gd name="adj" fmla="val 93840"/>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2711373">
                <a:off x="5997498" y="3267021"/>
                <a:ext cx="1687857" cy="400110"/>
              </a:xfrm>
              <a:prstGeom prst="rect">
                <a:avLst/>
              </a:prstGeom>
              <a:noFill/>
            </p:spPr>
            <p:txBody>
              <a:bodyPr wrap="none" rtlCol="0">
                <a:spAutoFit/>
              </a:bodyPr>
              <a:lstStyle/>
              <a:p>
                <a:r>
                  <a:rPr lang="en-US" sz="2000" b="1" dirty="0"/>
                  <a:t>MEDIUM RISK</a:t>
                </a:r>
              </a:p>
            </p:txBody>
          </p:sp>
        </p:grpSp>
      </p:grpSp>
      <p:sp>
        <p:nvSpPr>
          <p:cNvPr id="20" name="TextBox 19"/>
          <p:cNvSpPr txBox="1"/>
          <p:nvPr/>
        </p:nvSpPr>
        <p:spPr>
          <a:xfrm rot="16200000">
            <a:off x="5041451" y="3130242"/>
            <a:ext cx="947157" cy="369332"/>
          </a:xfrm>
          <a:prstGeom prst="rect">
            <a:avLst/>
          </a:prstGeom>
          <a:noFill/>
        </p:spPr>
        <p:txBody>
          <a:bodyPr wrap="none" rtlCol="0">
            <a:spAutoFit/>
          </a:bodyPr>
          <a:lstStyle/>
          <a:p>
            <a:r>
              <a:rPr lang="en-US" b="1" dirty="0"/>
              <a:t>IMPACT</a:t>
            </a:r>
          </a:p>
        </p:txBody>
      </p:sp>
      <p:grpSp>
        <p:nvGrpSpPr>
          <p:cNvPr id="4" name="Group 3"/>
          <p:cNvGrpSpPr/>
          <p:nvPr/>
        </p:nvGrpSpPr>
        <p:grpSpPr>
          <a:xfrm>
            <a:off x="5752575" y="3108077"/>
            <a:ext cx="1199502" cy="1409485"/>
            <a:chOff x="2910557" y="4575053"/>
            <a:chExt cx="1199502" cy="1409485"/>
          </a:xfrm>
        </p:grpSpPr>
        <p:sp>
          <p:nvSpPr>
            <p:cNvPr id="40" name="Right Triangle 39"/>
            <p:cNvSpPr/>
            <p:nvPr/>
          </p:nvSpPr>
          <p:spPr>
            <a:xfrm>
              <a:off x="2910557" y="4575053"/>
              <a:ext cx="1199502" cy="1287805"/>
            </a:xfrm>
            <a:prstGeom prst="r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03392">
              <a:off x="2769433" y="5168857"/>
              <a:ext cx="1231252" cy="400110"/>
            </a:xfrm>
            <a:prstGeom prst="rect">
              <a:avLst/>
            </a:prstGeom>
            <a:noFill/>
          </p:spPr>
          <p:txBody>
            <a:bodyPr wrap="none" rtlCol="0">
              <a:spAutoFit/>
            </a:bodyPr>
            <a:lstStyle/>
            <a:p>
              <a:r>
                <a:rPr lang="en-US" sz="2000" b="1" dirty="0">
                  <a:solidFill>
                    <a:srgbClr val="000000"/>
                  </a:solidFill>
                </a:rPr>
                <a:t>LOW RISK</a:t>
              </a:r>
            </a:p>
          </p:txBody>
        </p:sp>
      </p:grpSp>
      <p:grpSp>
        <p:nvGrpSpPr>
          <p:cNvPr id="6" name="Group 5"/>
          <p:cNvGrpSpPr/>
          <p:nvPr/>
        </p:nvGrpSpPr>
        <p:grpSpPr>
          <a:xfrm>
            <a:off x="6172241" y="2359949"/>
            <a:ext cx="2152045" cy="2077760"/>
            <a:chOff x="3493215" y="3704643"/>
            <a:chExt cx="2152045" cy="2222784"/>
          </a:xfrm>
        </p:grpSpPr>
        <p:sp>
          <p:nvSpPr>
            <p:cNvPr id="46" name="Right Triangle 45"/>
            <p:cNvSpPr/>
            <p:nvPr/>
          </p:nvSpPr>
          <p:spPr>
            <a:xfrm flipH="1" flipV="1">
              <a:off x="3493215" y="3704643"/>
              <a:ext cx="2152045" cy="2222784"/>
            </a:xfrm>
            <a:prstGeom prst="r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2703935">
              <a:off x="4306133" y="4291700"/>
              <a:ext cx="1272328" cy="400110"/>
            </a:xfrm>
            <a:prstGeom prst="rect">
              <a:avLst/>
            </a:prstGeom>
            <a:noFill/>
          </p:spPr>
          <p:txBody>
            <a:bodyPr wrap="none" rtlCol="0">
              <a:spAutoFit/>
            </a:bodyPr>
            <a:lstStyle/>
            <a:p>
              <a:r>
                <a:rPr lang="en-US" sz="2000" b="1" dirty="0"/>
                <a:t>HIGH RISK</a:t>
              </a:r>
            </a:p>
          </p:txBody>
        </p:sp>
      </p:grpSp>
      <p:sp>
        <p:nvSpPr>
          <p:cNvPr id="15" name="Rectangle 14"/>
          <p:cNvSpPr/>
          <p:nvPr/>
        </p:nvSpPr>
        <p:spPr>
          <a:xfrm>
            <a:off x="5773003" y="2122182"/>
            <a:ext cx="811737" cy="225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6800" y="5791200"/>
            <a:ext cx="7392132" cy="400110"/>
          </a:xfrm>
          <a:prstGeom prst="rect">
            <a:avLst/>
          </a:prstGeom>
          <a:ln w="12700">
            <a:solidFill>
              <a:srgbClr val="1F189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a:latin typeface="Roboto Light"/>
                <a:cs typeface="Roboto Light"/>
              </a:rPr>
              <a:t>RISK = Probability (vulnerability + threat) x Impact severity</a:t>
            </a:r>
            <a:endParaRPr lang="en-US" sz="2000" dirty="0">
              <a:latin typeface="Roboto Light"/>
              <a:cs typeface="Roboto Light"/>
            </a:endParaRPr>
          </a:p>
        </p:txBody>
      </p:sp>
      <p:sp>
        <p:nvSpPr>
          <p:cNvPr id="29" name="Content Placeholder 2"/>
          <p:cNvSpPr>
            <a:spLocks noGrp="1"/>
          </p:cNvSpPr>
          <p:nvPr>
            <p:ph idx="1"/>
          </p:nvPr>
        </p:nvSpPr>
        <p:spPr>
          <a:xfrm>
            <a:off x="457200" y="1371600"/>
            <a:ext cx="7830024" cy="641598"/>
          </a:xfrm>
        </p:spPr>
        <p:txBody>
          <a:bodyPr>
            <a:normAutofit fontScale="92500"/>
          </a:bodyPr>
          <a:lstStyle/>
          <a:p>
            <a:pPr>
              <a:lnSpc>
                <a:spcPct val="110000"/>
              </a:lnSpc>
              <a:buSzPct val="85000"/>
            </a:pPr>
            <a:r>
              <a:rPr lang="en-US" sz="2800" b="1" dirty="0"/>
              <a:t>Risk is the </a:t>
            </a:r>
            <a:r>
              <a:rPr lang="en-US" sz="2800" b="1" u="sng" dirty="0"/>
              <a:t>estimated impact</a:t>
            </a:r>
            <a:r>
              <a:rPr lang="en-US" sz="2800" b="1" dirty="0"/>
              <a:t> of </a:t>
            </a:r>
            <a:r>
              <a:rPr lang="en-US" sz="2800" b="1" u="sng" dirty="0"/>
              <a:t>a potential event</a:t>
            </a:r>
            <a:r>
              <a:rPr lang="en-US" sz="2800" b="1" dirty="0"/>
              <a:t>.</a:t>
            </a:r>
          </a:p>
        </p:txBody>
      </p:sp>
      <p:sp>
        <p:nvSpPr>
          <p:cNvPr id="30" name="Content Placeholder 2"/>
          <p:cNvSpPr txBox="1">
            <a:spLocks/>
          </p:cNvSpPr>
          <p:nvPr/>
        </p:nvSpPr>
        <p:spPr>
          <a:xfrm>
            <a:off x="372018" y="2371819"/>
            <a:ext cx="4573723" cy="3419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SzPct val="85000"/>
            </a:pPr>
            <a:r>
              <a:rPr lang="en-US" sz="2400" dirty="0">
                <a:latin typeface="Roboto Light"/>
                <a:cs typeface="Roboto Light"/>
              </a:rPr>
              <a:t>It is a function of two factors:</a:t>
            </a:r>
          </a:p>
          <a:p>
            <a:pPr marL="640080" lvl="1" indent="-274320">
              <a:lnSpc>
                <a:spcPct val="110000"/>
              </a:lnSpc>
              <a:buSzPct val="85000"/>
              <a:buFont typeface="Wingdings" charset="2"/>
              <a:buAutoNum type="alphaLcParenR"/>
            </a:pPr>
            <a:r>
              <a:rPr lang="en-US" dirty="0">
                <a:latin typeface="Roboto Light"/>
                <a:cs typeface="Roboto Light"/>
              </a:rPr>
              <a:t>the probability of a particular threat exploiting a particular vulnerability</a:t>
            </a:r>
          </a:p>
          <a:p>
            <a:pPr marL="640080" lvl="1" indent="-274320">
              <a:lnSpc>
                <a:spcPct val="110000"/>
              </a:lnSpc>
              <a:buSzPct val="85000"/>
              <a:buFont typeface="Wingdings" charset="2"/>
              <a:buAutoNum type="alphaLcParenR"/>
            </a:pPr>
            <a:r>
              <a:rPr lang="en-US" dirty="0">
                <a:latin typeface="Roboto Light"/>
                <a:cs typeface="Roboto Light"/>
              </a:rPr>
              <a:t>the severity of the impact on the organization if the event occurs.</a:t>
            </a:r>
          </a:p>
          <a:p>
            <a:pPr marL="0" indent="0" algn="ctr">
              <a:lnSpc>
                <a:spcPct val="110000"/>
              </a:lnSpc>
              <a:spcBef>
                <a:spcPts val="2000"/>
              </a:spcBef>
              <a:buFont typeface="Wingdings" charset="2"/>
              <a:buNone/>
            </a:pPr>
            <a:endParaRPr lang="en-US" sz="2400" b="1" dirty="0">
              <a:latin typeface="Roboto Light"/>
              <a:cs typeface="Roboto Light"/>
            </a:endParaRPr>
          </a:p>
        </p:txBody>
      </p:sp>
      <p:grpSp>
        <p:nvGrpSpPr>
          <p:cNvPr id="3" name="Group 2"/>
          <p:cNvGrpSpPr/>
          <p:nvPr/>
        </p:nvGrpSpPr>
        <p:grpSpPr>
          <a:xfrm>
            <a:off x="5721125" y="2213295"/>
            <a:ext cx="2965675" cy="2224414"/>
            <a:chOff x="5721125" y="2213295"/>
            <a:chExt cx="2965675" cy="2224414"/>
          </a:xfrm>
        </p:grpSpPr>
        <p:cxnSp>
          <p:nvCxnSpPr>
            <p:cNvPr id="31" name="Straight Arrow Connector 30"/>
            <p:cNvCxnSpPr/>
            <p:nvPr/>
          </p:nvCxnSpPr>
          <p:spPr>
            <a:xfrm>
              <a:off x="5721125" y="4400409"/>
              <a:ext cx="2965675" cy="373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cxnSpLocks/>
            </p:cNvCxnSpPr>
            <p:nvPr/>
          </p:nvCxnSpPr>
          <p:spPr>
            <a:xfrm flipV="1">
              <a:off x="5736850" y="2213295"/>
              <a:ext cx="42896" cy="21778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7179382" y="838200"/>
            <a:ext cx="1941172" cy="276999"/>
          </a:xfrm>
          <a:prstGeom prst="rect">
            <a:avLst/>
          </a:prstGeom>
          <a:noFill/>
        </p:spPr>
        <p:txBody>
          <a:bodyPr wrap="square" rtlCol="0">
            <a:spAutoFit/>
          </a:bodyPr>
          <a:lstStyle/>
          <a:p>
            <a:r>
              <a:rPr lang="en-US" sz="1200" dirty="0">
                <a:solidFill>
                  <a:schemeClr val="tx1">
                    <a:lumMod val="50000"/>
                    <a:lumOff val="50000"/>
                  </a:schemeClr>
                </a:solidFill>
              </a:rPr>
              <a:t>Module 2: Key Terminology</a:t>
            </a:r>
          </a:p>
        </p:txBody>
      </p:sp>
      <p:grpSp>
        <p:nvGrpSpPr>
          <p:cNvPr id="18" name="Group 17">
            <a:extLst>
              <a:ext uri="{FF2B5EF4-FFF2-40B4-BE49-F238E27FC236}">
                <a16:creationId xmlns:a16="http://schemas.microsoft.com/office/drawing/2014/main" id="{4D1B0900-6E11-484C-A903-FB8E01375A5C}"/>
              </a:ext>
            </a:extLst>
          </p:cNvPr>
          <p:cNvGrpSpPr/>
          <p:nvPr/>
        </p:nvGrpSpPr>
        <p:grpSpPr>
          <a:xfrm>
            <a:off x="5641577" y="4388104"/>
            <a:ext cx="2906931" cy="347331"/>
            <a:chOff x="5641577" y="4388104"/>
            <a:chExt cx="2906931" cy="347331"/>
          </a:xfrm>
        </p:grpSpPr>
        <p:sp>
          <p:nvSpPr>
            <p:cNvPr id="5" name="TextBox 4">
              <a:extLst>
                <a:ext uri="{FF2B5EF4-FFF2-40B4-BE49-F238E27FC236}">
                  <a16:creationId xmlns:a16="http://schemas.microsoft.com/office/drawing/2014/main" id="{9805BA49-9DAB-4018-B337-1165EB1A557A}"/>
                </a:ext>
              </a:extLst>
            </p:cNvPr>
            <p:cNvSpPr txBox="1"/>
            <p:nvPr/>
          </p:nvSpPr>
          <p:spPr>
            <a:xfrm>
              <a:off x="5641577" y="4388104"/>
              <a:ext cx="282450" cy="323165"/>
            </a:xfrm>
            <a:prstGeom prst="rect">
              <a:avLst/>
            </a:prstGeom>
            <a:noFill/>
          </p:spPr>
          <p:txBody>
            <a:bodyPr wrap="none" rtlCol="0">
              <a:spAutoFit/>
            </a:bodyPr>
            <a:lstStyle/>
            <a:p>
              <a:r>
                <a:rPr lang="en-US" sz="1500" dirty="0"/>
                <a:t>0</a:t>
              </a:r>
            </a:p>
          </p:txBody>
        </p:sp>
        <p:sp>
          <p:nvSpPr>
            <p:cNvPr id="36" name="TextBox 35">
              <a:extLst>
                <a:ext uri="{FF2B5EF4-FFF2-40B4-BE49-F238E27FC236}">
                  <a16:creationId xmlns:a16="http://schemas.microsoft.com/office/drawing/2014/main" id="{9BA25F4C-736F-4A0A-BFD5-41945319EE06}"/>
                </a:ext>
              </a:extLst>
            </p:cNvPr>
            <p:cNvSpPr txBox="1"/>
            <p:nvPr/>
          </p:nvSpPr>
          <p:spPr>
            <a:xfrm>
              <a:off x="8168276" y="4412270"/>
              <a:ext cx="380232" cy="323165"/>
            </a:xfrm>
            <a:prstGeom prst="rect">
              <a:avLst/>
            </a:prstGeom>
            <a:noFill/>
          </p:spPr>
          <p:txBody>
            <a:bodyPr wrap="none" rtlCol="0">
              <a:spAutoFit/>
            </a:bodyPr>
            <a:lstStyle/>
            <a:p>
              <a:r>
                <a:rPr lang="en-US" sz="1500" dirty="0"/>
                <a:t>10</a:t>
              </a:r>
            </a:p>
          </p:txBody>
        </p:sp>
      </p:grpSp>
      <p:grpSp>
        <p:nvGrpSpPr>
          <p:cNvPr id="21" name="Group 20">
            <a:extLst>
              <a:ext uri="{FF2B5EF4-FFF2-40B4-BE49-F238E27FC236}">
                <a16:creationId xmlns:a16="http://schemas.microsoft.com/office/drawing/2014/main" id="{43FC50EC-BBBC-456B-82FF-F4515DB93D27}"/>
              </a:ext>
            </a:extLst>
          </p:cNvPr>
          <p:cNvGrpSpPr/>
          <p:nvPr/>
        </p:nvGrpSpPr>
        <p:grpSpPr>
          <a:xfrm>
            <a:off x="5338236" y="2205858"/>
            <a:ext cx="380232" cy="2269219"/>
            <a:chOff x="5338236" y="2205858"/>
            <a:chExt cx="380232" cy="2269219"/>
          </a:xfrm>
        </p:grpSpPr>
        <p:sp>
          <p:nvSpPr>
            <p:cNvPr id="33" name="TextBox 32">
              <a:extLst>
                <a:ext uri="{FF2B5EF4-FFF2-40B4-BE49-F238E27FC236}">
                  <a16:creationId xmlns:a16="http://schemas.microsoft.com/office/drawing/2014/main" id="{8486E655-DDA8-42D8-BDF2-B8EA6A4A7F35}"/>
                </a:ext>
              </a:extLst>
            </p:cNvPr>
            <p:cNvSpPr txBox="1"/>
            <p:nvPr/>
          </p:nvSpPr>
          <p:spPr>
            <a:xfrm>
              <a:off x="5435164" y="4151912"/>
              <a:ext cx="282450" cy="323165"/>
            </a:xfrm>
            <a:prstGeom prst="rect">
              <a:avLst/>
            </a:prstGeom>
            <a:noFill/>
          </p:spPr>
          <p:txBody>
            <a:bodyPr wrap="none" rtlCol="0">
              <a:spAutoFit/>
            </a:bodyPr>
            <a:lstStyle/>
            <a:p>
              <a:r>
                <a:rPr lang="en-US" sz="1500" dirty="0"/>
                <a:t>0</a:t>
              </a:r>
            </a:p>
          </p:txBody>
        </p:sp>
        <p:sp>
          <p:nvSpPr>
            <p:cNvPr id="37" name="TextBox 36">
              <a:extLst>
                <a:ext uri="{FF2B5EF4-FFF2-40B4-BE49-F238E27FC236}">
                  <a16:creationId xmlns:a16="http://schemas.microsoft.com/office/drawing/2014/main" id="{319DE98E-3B01-4BB6-8968-0888FE856E8F}"/>
                </a:ext>
              </a:extLst>
            </p:cNvPr>
            <p:cNvSpPr txBox="1"/>
            <p:nvPr/>
          </p:nvSpPr>
          <p:spPr>
            <a:xfrm>
              <a:off x="5338236" y="2205858"/>
              <a:ext cx="380232" cy="323165"/>
            </a:xfrm>
            <a:prstGeom prst="rect">
              <a:avLst/>
            </a:prstGeom>
            <a:noFill/>
          </p:spPr>
          <p:txBody>
            <a:bodyPr wrap="none" rtlCol="0">
              <a:spAutoFit/>
            </a:bodyPr>
            <a:lstStyle/>
            <a:p>
              <a:r>
                <a:rPr lang="en-US" sz="1500" dirty="0"/>
                <a:t>10</a:t>
              </a:r>
            </a:p>
          </p:txBody>
        </p:sp>
      </p:grpSp>
      <p:sp>
        <p:nvSpPr>
          <p:cNvPr id="8" name="Rectangle 7">
            <a:extLst>
              <a:ext uri="{FF2B5EF4-FFF2-40B4-BE49-F238E27FC236}">
                <a16:creationId xmlns:a16="http://schemas.microsoft.com/office/drawing/2014/main" id="{88166BD2-011E-4B46-AEBD-E18D86DB59C4}"/>
              </a:ext>
            </a:extLst>
          </p:cNvPr>
          <p:cNvSpPr/>
          <p:nvPr/>
        </p:nvSpPr>
        <p:spPr>
          <a:xfrm>
            <a:off x="5900868" y="1834165"/>
            <a:ext cx="542746" cy="430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7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p:cTn id="12" dur="1000" fill="hold"/>
                                        <p:tgtEl>
                                          <p:spTgt spid="3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0">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fade">
                                      <p:cBhvr>
                                        <p:cTn id="22" dur="500"/>
                                        <p:tgtEl>
                                          <p:spTgt spid="30">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0">
                                            <p:txEl>
                                              <p:pRg st="2" end="2"/>
                                            </p:txEl>
                                          </p:spTgt>
                                        </p:tgtEl>
                                        <p:attrNameLst>
                                          <p:attrName>style.visibility</p:attrName>
                                        </p:attrNameLst>
                                      </p:cBhvr>
                                      <p:to>
                                        <p:strVal val="visible"/>
                                      </p:to>
                                    </p:set>
                                    <p:animEffect transition="in" filter="fade">
                                      <p:cBhvr>
                                        <p:cTn id="34" dur="500"/>
                                        <p:tgtEl>
                                          <p:spTgt spid="30">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strVal val="#ppt_w*0.70"/>
                                          </p:val>
                                        </p:tav>
                                        <p:tav tm="100000">
                                          <p:val>
                                            <p:strVal val="#ppt_w"/>
                                          </p:val>
                                        </p:tav>
                                      </p:tavLst>
                                    </p:anim>
                                    <p:anim calcmode="lin" valueType="num">
                                      <p:cBhvr>
                                        <p:cTn id="60" dur="1000" fill="hold"/>
                                        <p:tgtEl>
                                          <p:spTgt spid="28"/>
                                        </p:tgtEl>
                                        <p:attrNameLst>
                                          <p:attrName>ppt_h</p:attrName>
                                        </p:attrNameLst>
                                      </p:cBhvr>
                                      <p:tavLst>
                                        <p:tav tm="0">
                                          <p:val>
                                            <p:strVal val="#ppt_h"/>
                                          </p:val>
                                        </p:tav>
                                        <p:tav tm="100000">
                                          <p:val>
                                            <p:strVal val="#ppt_h"/>
                                          </p:val>
                                        </p:tav>
                                      </p:tavLst>
                                    </p:anim>
                                    <p:animEffect transition="in" filter="fade">
                                      <p:cBhvr>
                                        <p:cTn id="6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9644-0430-41C0-9C6A-ECD292D9859D}"/>
              </a:ext>
            </a:extLst>
          </p:cNvPr>
          <p:cNvSpPr>
            <a:spLocks noGrp="1"/>
          </p:cNvSpPr>
          <p:nvPr>
            <p:ph type="title"/>
          </p:nvPr>
        </p:nvSpPr>
        <p:spPr>
          <a:xfrm>
            <a:off x="457200" y="304800"/>
            <a:ext cx="8012545" cy="430887"/>
          </a:xfrm>
        </p:spPr>
        <p:txBody>
          <a:bodyPr/>
          <a:lstStyle/>
          <a:p>
            <a:r>
              <a:rPr lang="en-US" sz="2800" dirty="0">
                <a:latin typeface="Roboto Slab Light"/>
                <a:cs typeface="Roboto Slab Light"/>
              </a:rPr>
              <a:t>Cyber Security Terminology - continued</a:t>
            </a:r>
          </a:p>
        </p:txBody>
      </p:sp>
      <p:sp>
        <p:nvSpPr>
          <p:cNvPr id="3" name="Content Placeholder 2">
            <a:extLst>
              <a:ext uri="{FF2B5EF4-FFF2-40B4-BE49-F238E27FC236}">
                <a16:creationId xmlns:a16="http://schemas.microsoft.com/office/drawing/2014/main" id="{35366A4B-4FB1-4BC5-91E0-6004DED1B774}"/>
              </a:ext>
            </a:extLst>
          </p:cNvPr>
          <p:cNvSpPr>
            <a:spLocks noGrp="1"/>
          </p:cNvSpPr>
          <p:nvPr>
            <p:ph idx="1"/>
          </p:nvPr>
        </p:nvSpPr>
        <p:spPr>
          <a:xfrm>
            <a:off x="381000" y="1147514"/>
            <a:ext cx="8610600" cy="5739794"/>
          </a:xfrm>
        </p:spPr>
        <p:txBody>
          <a:bodyPr>
            <a:normAutofit/>
          </a:bodyPr>
          <a:lstStyle/>
          <a:p>
            <a:pPr marL="285750" indent="-285750">
              <a:buFont typeface="Arial"/>
              <a:buChar char="•"/>
            </a:pPr>
            <a:r>
              <a:rPr lang="en-US" b="1" dirty="0">
                <a:solidFill>
                  <a:schemeClr val="tx1">
                    <a:lumMod val="85000"/>
                    <a:lumOff val="15000"/>
                  </a:schemeClr>
                </a:solidFill>
                <a:latin typeface="Roboto Regular"/>
              </a:rPr>
              <a:t>Attack vector</a:t>
            </a:r>
            <a:r>
              <a:rPr lang="en-US" dirty="0">
                <a:solidFill>
                  <a:schemeClr val="tx1">
                    <a:lumMod val="85000"/>
                    <a:lumOff val="15000"/>
                  </a:schemeClr>
                </a:solidFill>
                <a:latin typeface="Roboto Regular"/>
              </a:rPr>
              <a:t>: The path or means by which a hacker can gain access to a computer or network server in order to deliver a payload or malicious outcome. </a:t>
            </a:r>
          </a:p>
          <a:p>
            <a:pPr marL="285750" indent="-285750">
              <a:buFont typeface="Arial"/>
              <a:buChar char="•"/>
            </a:pPr>
            <a:endParaRPr lang="en-US" sz="800" dirty="0">
              <a:solidFill>
                <a:schemeClr val="tx1">
                  <a:lumMod val="85000"/>
                  <a:lumOff val="15000"/>
                </a:schemeClr>
              </a:solidFill>
              <a:latin typeface="Roboto Regular"/>
            </a:endParaRPr>
          </a:p>
          <a:p>
            <a:pPr marL="285750" indent="-285750">
              <a:buFont typeface="Arial"/>
              <a:buChar char="•"/>
            </a:pPr>
            <a:r>
              <a:rPr lang="en-US" b="1" dirty="0">
                <a:solidFill>
                  <a:schemeClr val="tx1">
                    <a:lumMod val="85000"/>
                    <a:lumOff val="15000"/>
                  </a:schemeClr>
                </a:solidFill>
                <a:latin typeface="Roboto Regular"/>
              </a:rPr>
              <a:t>Brute force attack</a:t>
            </a:r>
            <a:r>
              <a:rPr lang="en-US" dirty="0">
                <a:solidFill>
                  <a:schemeClr val="tx1">
                    <a:lumMod val="85000"/>
                    <a:lumOff val="15000"/>
                  </a:schemeClr>
                </a:solidFill>
                <a:latin typeface="Roboto Regular"/>
              </a:rPr>
              <a:t>: The attempt to gain access to a network using repeated guesses at passwords or Data Encryption Standard keys.</a:t>
            </a:r>
          </a:p>
          <a:p>
            <a:pPr marL="285750" indent="-285750">
              <a:buFont typeface="Arial"/>
              <a:buChar char="•"/>
            </a:pPr>
            <a:endParaRPr lang="en-US" sz="800" dirty="0">
              <a:solidFill>
                <a:schemeClr val="tx1">
                  <a:lumMod val="85000"/>
                  <a:lumOff val="15000"/>
                </a:schemeClr>
              </a:solidFill>
              <a:latin typeface="Roboto Regular"/>
            </a:endParaRPr>
          </a:p>
          <a:p>
            <a:pPr marL="285750" indent="-285750">
              <a:buFont typeface="Arial"/>
              <a:buChar char="•"/>
            </a:pPr>
            <a:r>
              <a:rPr lang="en-US" b="1" dirty="0">
                <a:solidFill>
                  <a:schemeClr val="tx1">
                    <a:lumMod val="85000"/>
                    <a:lumOff val="15000"/>
                  </a:schemeClr>
                </a:solidFill>
                <a:latin typeface="Roboto Regular"/>
              </a:rPr>
              <a:t>Darknet</a:t>
            </a:r>
            <a:r>
              <a:rPr lang="en-US" dirty="0">
                <a:solidFill>
                  <a:schemeClr val="tx1">
                    <a:lumMod val="85000"/>
                    <a:lumOff val="15000"/>
                  </a:schemeClr>
                </a:solidFill>
                <a:latin typeface="Roboto Regular"/>
              </a:rPr>
              <a:t>: Hidden websites on the Internet, only accessible using non-standard protocols—most famously the Tor browser. Sites on the darknet are not indexed and do not appear on search engines.</a:t>
            </a:r>
          </a:p>
          <a:p>
            <a:pPr marL="285750" indent="-285750">
              <a:buFont typeface="Arial"/>
              <a:buChar char="•"/>
            </a:pPr>
            <a:endParaRPr lang="en-US" sz="800" dirty="0">
              <a:solidFill>
                <a:schemeClr val="tx1">
                  <a:lumMod val="85000"/>
                  <a:lumOff val="15000"/>
                </a:schemeClr>
              </a:solidFill>
              <a:latin typeface="Roboto Regular"/>
            </a:endParaRPr>
          </a:p>
          <a:p>
            <a:pPr marL="285750" indent="-285750">
              <a:buFont typeface="Arial"/>
              <a:buChar char="•"/>
            </a:pPr>
            <a:r>
              <a:rPr lang="en-US" b="1" dirty="0">
                <a:solidFill>
                  <a:schemeClr val="tx1">
                    <a:lumMod val="85000"/>
                    <a:lumOff val="15000"/>
                  </a:schemeClr>
                </a:solidFill>
                <a:latin typeface="Roboto Regular"/>
                <a:cs typeface="Roboto Regular"/>
              </a:rPr>
              <a:t>Distributed denial-of-service (DDoS) attack</a:t>
            </a:r>
            <a:r>
              <a:rPr lang="en-US" dirty="0">
                <a:solidFill>
                  <a:schemeClr val="tx1">
                    <a:lumMod val="85000"/>
                    <a:lumOff val="15000"/>
                  </a:schemeClr>
                </a:solidFill>
                <a:latin typeface="Roboto Regular"/>
                <a:cs typeface="Roboto Regular"/>
              </a:rPr>
              <a:t>: Distributed denial-of-service is the easiest and, therefore, most common type of black hat hacking attack. The attackers use multiple hosts to send requests to a target site at such a rate that it crashes.</a:t>
            </a:r>
          </a:p>
          <a:p>
            <a:endParaRPr lang="en-US" sz="800" dirty="0">
              <a:solidFill>
                <a:schemeClr val="tx1">
                  <a:lumMod val="85000"/>
                  <a:lumOff val="15000"/>
                </a:schemeClr>
              </a:solidFill>
              <a:latin typeface="Roboto Regular"/>
              <a:cs typeface="Roboto Regular"/>
            </a:endParaRPr>
          </a:p>
          <a:p>
            <a:pPr marL="285750" indent="-285750">
              <a:buFont typeface="Arial"/>
              <a:buChar char="•"/>
            </a:pPr>
            <a:r>
              <a:rPr lang="en-US" b="1" dirty="0">
                <a:solidFill>
                  <a:schemeClr val="tx1">
                    <a:lumMod val="85000"/>
                    <a:lumOff val="15000"/>
                  </a:schemeClr>
                </a:solidFill>
                <a:latin typeface="Roboto Regular"/>
                <a:cs typeface="Roboto Regular"/>
              </a:rPr>
              <a:t>Malware</a:t>
            </a:r>
            <a:r>
              <a:rPr lang="en-US" dirty="0">
                <a:solidFill>
                  <a:schemeClr val="tx1">
                    <a:lumMod val="85000"/>
                    <a:lumOff val="15000"/>
                  </a:schemeClr>
                </a:solidFill>
                <a:latin typeface="Roboto Regular"/>
                <a:cs typeface="Roboto Regular"/>
              </a:rPr>
              <a:t>: Short for "malicious software," malware is any program or file embedded into a system to run an unauthorized process for the purposes of capturing information, sabotaging the system, holding it for ransom, or other negative actions.</a:t>
            </a:r>
          </a:p>
          <a:p>
            <a:pPr marL="285750" indent="-285750">
              <a:buFont typeface="Arial"/>
              <a:buChar char="•"/>
            </a:pPr>
            <a:endParaRPr lang="en-US" sz="800" dirty="0">
              <a:solidFill>
                <a:schemeClr val="tx1">
                  <a:lumMod val="85000"/>
                  <a:lumOff val="15000"/>
                </a:schemeClr>
              </a:solidFill>
              <a:latin typeface="Roboto Regular"/>
              <a:cs typeface="Roboto Regular"/>
            </a:endParaRPr>
          </a:p>
          <a:p>
            <a:pPr marL="285750" indent="-285750">
              <a:buFont typeface="Arial" panose="020B0604020202020204" pitchFamily="34" charset="0"/>
              <a:buChar char="•"/>
            </a:pPr>
            <a:r>
              <a:rPr lang="en-US" b="1" dirty="0">
                <a:solidFill>
                  <a:schemeClr val="tx1">
                    <a:lumMod val="85000"/>
                    <a:lumOff val="15000"/>
                  </a:schemeClr>
                </a:solidFill>
                <a:latin typeface="Roboto Regular"/>
                <a:cs typeface="Roboto Regular"/>
              </a:rPr>
              <a:t>Malvertising</a:t>
            </a:r>
            <a:r>
              <a:rPr lang="en-US" dirty="0">
                <a:solidFill>
                  <a:schemeClr val="tx1">
                    <a:lumMod val="85000"/>
                    <a:lumOff val="15000"/>
                  </a:schemeClr>
                </a:solidFill>
                <a:latin typeface="Roboto Regular"/>
                <a:cs typeface="Roboto Regular"/>
              </a:rPr>
              <a:t>: The use of online advertising to spread malware.</a:t>
            </a:r>
            <a:r>
              <a:rPr lang="en-US" baseline="0" dirty="0">
                <a:solidFill>
                  <a:schemeClr val="tx1">
                    <a:lumMod val="85000"/>
                    <a:lumOff val="15000"/>
                  </a:schemeClr>
                </a:solidFill>
                <a:latin typeface="Roboto Regular"/>
                <a:cs typeface="Roboto Regular"/>
              </a:rPr>
              <a:t> </a:t>
            </a:r>
            <a:r>
              <a:rPr lang="en-US" dirty="0">
                <a:solidFill>
                  <a:schemeClr val="tx1">
                    <a:lumMod val="85000"/>
                    <a:lumOff val="15000"/>
                  </a:schemeClr>
                </a:solidFill>
                <a:latin typeface="Roboto Regular"/>
                <a:cs typeface="Roboto Regular"/>
              </a:rPr>
              <a:t>Malvertising involves injecting malicious or malware-laden advertisements into legitimate online advertising networks and web sites.</a:t>
            </a:r>
          </a:p>
          <a:p>
            <a:pPr marL="285750" indent="-285750">
              <a:buFont typeface="Arial"/>
              <a:buChar char="•"/>
            </a:pPr>
            <a:endParaRPr lang="en-US" dirty="0">
              <a:solidFill>
                <a:schemeClr val="tx1">
                  <a:lumMod val="85000"/>
                  <a:lumOff val="15000"/>
                </a:schemeClr>
              </a:solidFill>
              <a:latin typeface="Roboto Regular"/>
            </a:endParaRPr>
          </a:p>
        </p:txBody>
      </p:sp>
    </p:spTree>
    <p:extLst>
      <p:ext uri="{BB962C8B-B14F-4D97-AF65-F5344CB8AC3E}">
        <p14:creationId xmlns:p14="http://schemas.microsoft.com/office/powerpoint/2010/main" val="306587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9644-0430-41C0-9C6A-ECD292D9859D}"/>
              </a:ext>
            </a:extLst>
          </p:cNvPr>
          <p:cNvSpPr>
            <a:spLocks noGrp="1"/>
          </p:cNvSpPr>
          <p:nvPr>
            <p:ph type="title"/>
          </p:nvPr>
        </p:nvSpPr>
        <p:spPr>
          <a:xfrm>
            <a:off x="381000" y="304800"/>
            <a:ext cx="8012545" cy="430887"/>
          </a:xfrm>
        </p:spPr>
        <p:txBody>
          <a:bodyPr/>
          <a:lstStyle/>
          <a:p>
            <a:r>
              <a:rPr lang="en-US" sz="2800" dirty="0">
                <a:latin typeface="Roboto Slab Light"/>
                <a:cs typeface="Roboto Slab Light"/>
              </a:rPr>
              <a:t>Cyber Security Terminology - continued</a:t>
            </a:r>
          </a:p>
        </p:txBody>
      </p:sp>
      <p:sp>
        <p:nvSpPr>
          <p:cNvPr id="3" name="Content Placeholder 2">
            <a:extLst>
              <a:ext uri="{FF2B5EF4-FFF2-40B4-BE49-F238E27FC236}">
                <a16:creationId xmlns:a16="http://schemas.microsoft.com/office/drawing/2014/main" id="{35366A4B-4FB1-4BC5-91E0-6004DED1B774}"/>
              </a:ext>
            </a:extLst>
          </p:cNvPr>
          <p:cNvSpPr>
            <a:spLocks noGrp="1"/>
          </p:cNvSpPr>
          <p:nvPr>
            <p:ph idx="1"/>
          </p:nvPr>
        </p:nvSpPr>
        <p:spPr>
          <a:xfrm>
            <a:off x="304800" y="1295400"/>
            <a:ext cx="8534400" cy="5383192"/>
          </a:xfrm>
        </p:spPr>
        <p:txBody>
          <a:bodyPr>
            <a:noAutofit/>
          </a:bodyPr>
          <a:lstStyle/>
          <a:p>
            <a:pPr marL="285750" indent="-285750">
              <a:buFont typeface="Arial"/>
              <a:buChar char="•"/>
            </a:pPr>
            <a:r>
              <a:rPr lang="en-US" sz="1600" b="1" dirty="0">
                <a:solidFill>
                  <a:schemeClr val="tx1">
                    <a:lumMod val="85000"/>
                    <a:lumOff val="15000"/>
                  </a:schemeClr>
                </a:solidFill>
                <a:latin typeface="Roboto Regular"/>
                <a:cs typeface="Roboto Regular"/>
              </a:rPr>
              <a:t>Man-in-the-middle (</a:t>
            </a:r>
            <a:r>
              <a:rPr lang="en-US" sz="1600" b="1" dirty="0" err="1">
                <a:solidFill>
                  <a:schemeClr val="tx1">
                    <a:lumMod val="85000"/>
                    <a:lumOff val="15000"/>
                  </a:schemeClr>
                </a:solidFill>
                <a:latin typeface="Roboto Regular"/>
                <a:cs typeface="Roboto Regular"/>
              </a:rPr>
              <a:t>MitM</a:t>
            </a:r>
            <a:r>
              <a:rPr lang="en-US" sz="1600" b="1" dirty="0">
                <a:solidFill>
                  <a:schemeClr val="tx1">
                    <a:lumMod val="85000"/>
                    <a:lumOff val="15000"/>
                  </a:schemeClr>
                </a:solidFill>
                <a:latin typeface="Roboto Regular"/>
                <a:cs typeface="Roboto Regular"/>
              </a:rPr>
              <a:t>) attack</a:t>
            </a:r>
            <a:r>
              <a:rPr lang="en-US" sz="1600" dirty="0">
                <a:solidFill>
                  <a:schemeClr val="tx1">
                    <a:lumMod val="85000"/>
                    <a:lumOff val="15000"/>
                  </a:schemeClr>
                </a:solidFill>
                <a:latin typeface="Roboto Regular"/>
                <a:cs typeface="Roboto Regular"/>
              </a:rPr>
              <a:t>: A type of attack in which the actor intercepts, alters, or eavesdrops on data as it travels between the sender and recipient. An example of this is intercepting messages through an unencrypted Wi-Fi connection.</a:t>
            </a:r>
          </a:p>
          <a:p>
            <a:endParaRPr lang="en-US" sz="800" dirty="0">
              <a:solidFill>
                <a:schemeClr val="tx1">
                  <a:lumMod val="85000"/>
                  <a:lumOff val="15000"/>
                </a:schemeClr>
              </a:solidFill>
              <a:latin typeface="Roboto Regular"/>
              <a:cs typeface="Roboto Regular"/>
            </a:endParaRPr>
          </a:p>
          <a:p>
            <a:pPr marL="285750" indent="-285750">
              <a:buFont typeface="Arial"/>
              <a:buChar char="•"/>
            </a:pPr>
            <a:r>
              <a:rPr lang="en-US" sz="1600" b="1" dirty="0">
                <a:solidFill>
                  <a:schemeClr val="tx1">
                    <a:lumMod val="85000"/>
                    <a:lumOff val="15000"/>
                  </a:schemeClr>
                </a:solidFill>
                <a:latin typeface="Roboto Regular"/>
                <a:cs typeface="Roboto Regular"/>
              </a:rPr>
              <a:t>Phishing</a:t>
            </a:r>
            <a:r>
              <a:rPr lang="en-US" sz="1600" dirty="0">
                <a:solidFill>
                  <a:schemeClr val="tx1">
                    <a:lumMod val="85000"/>
                    <a:lumOff val="15000"/>
                  </a:schemeClr>
                </a:solidFill>
                <a:latin typeface="Roboto Regular"/>
                <a:cs typeface="Roboto Regular"/>
              </a:rPr>
              <a:t>: A social engineering hack in which the actor attempts to trick a target into delivering access to the target’s system. </a:t>
            </a:r>
          </a:p>
          <a:p>
            <a:endParaRPr lang="en-US" sz="800" dirty="0">
              <a:solidFill>
                <a:schemeClr val="tx1">
                  <a:lumMod val="85000"/>
                  <a:lumOff val="15000"/>
                </a:schemeClr>
              </a:solidFill>
              <a:latin typeface="Roboto Regular"/>
            </a:endParaRPr>
          </a:p>
          <a:p>
            <a:pPr marL="285750" indent="-285750">
              <a:buFont typeface="Arial"/>
              <a:buChar char="•"/>
            </a:pPr>
            <a:r>
              <a:rPr lang="en-US" sz="1600" b="1" dirty="0">
                <a:solidFill>
                  <a:schemeClr val="tx1">
                    <a:lumMod val="85000"/>
                    <a:lumOff val="15000"/>
                  </a:schemeClr>
                </a:solidFill>
                <a:latin typeface="Roboto Regular"/>
                <a:cs typeface="Roboto Regular"/>
              </a:rPr>
              <a:t>Ransomware: </a:t>
            </a:r>
            <a:r>
              <a:rPr lang="en-US" sz="1600" dirty="0">
                <a:solidFill>
                  <a:schemeClr val="tx1">
                    <a:lumMod val="85000"/>
                    <a:lumOff val="15000"/>
                  </a:schemeClr>
                </a:solidFill>
                <a:latin typeface="Roboto Regular"/>
                <a:cs typeface="Roboto Regular"/>
              </a:rPr>
              <a:t>A subset of malware in which the data on a victim's computer is locked, typically by encryption, and payment is demanded before the ransomed data is decrypted and access returned to the victim.</a:t>
            </a:r>
          </a:p>
          <a:p>
            <a:endParaRPr lang="en-US" sz="800" dirty="0">
              <a:solidFill>
                <a:schemeClr val="tx1">
                  <a:lumMod val="85000"/>
                  <a:lumOff val="15000"/>
                </a:schemeClr>
              </a:solidFill>
              <a:latin typeface="Roboto Regular"/>
            </a:endParaRPr>
          </a:p>
          <a:p>
            <a:pPr marL="285750" indent="-285750">
              <a:buFont typeface="Arial"/>
              <a:buChar char="•"/>
            </a:pPr>
            <a:r>
              <a:rPr lang="en-US" sz="1600" b="1" dirty="0">
                <a:solidFill>
                  <a:schemeClr val="tx1">
                    <a:lumMod val="85000"/>
                    <a:lumOff val="15000"/>
                  </a:schemeClr>
                </a:solidFill>
                <a:latin typeface="Roboto Regular"/>
                <a:cs typeface="Roboto Regular"/>
              </a:rPr>
              <a:t>Social Engineering – </a:t>
            </a:r>
            <a:r>
              <a:rPr lang="en-US" sz="1600" dirty="0">
                <a:solidFill>
                  <a:schemeClr val="tx1">
                    <a:lumMod val="85000"/>
                    <a:lumOff val="15000"/>
                  </a:schemeClr>
                </a:solidFill>
                <a:latin typeface="Roboto Regular"/>
              </a:rPr>
              <a:t>Cyber attacks based on human psychology and curiosity in order to compromise their targets’ information. </a:t>
            </a:r>
          </a:p>
          <a:p>
            <a:pPr marL="285750" indent="-285750">
              <a:buFont typeface="Arial"/>
              <a:buChar char="•"/>
            </a:pPr>
            <a:endParaRPr lang="en-US" sz="800" b="1" dirty="0">
              <a:solidFill>
                <a:schemeClr val="tx1">
                  <a:lumMod val="85000"/>
                  <a:lumOff val="15000"/>
                </a:schemeClr>
              </a:solidFill>
              <a:latin typeface="Roboto Regular"/>
              <a:cs typeface="Roboto Regular"/>
            </a:endParaRPr>
          </a:p>
          <a:p>
            <a:pPr marL="285750" indent="-285750">
              <a:buFont typeface="Arial"/>
              <a:buChar char="•"/>
            </a:pPr>
            <a:r>
              <a:rPr lang="en-US" sz="1600" b="1" dirty="0">
                <a:solidFill>
                  <a:schemeClr val="tx1">
                    <a:lumMod val="85000"/>
                    <a:lumOff val="15000"/>
                  </a:schemeClr>
                </a:solidFill>
                <a:latin typeface="Roboto Regular"/>
                <a:cs typeface="Roboto Regular"/>
              </a:rPr>
              <a:t>Spear Phishing </a:t>
            </a:r>
            <a:r>
              <a:rPr lang="en-US" sz="1600" dirty="0">
                <a:solidFill>
                  <a:schemeClr val="tx1">
                    <a:lumMod val="85000"/>
                    <a:lumOff val="15000"/>
                  </a:schemeClr>
                </a:solidFill>
                <a:latin typeface="Roboto Regular"/>
                <a:cs typeface="Roboto Regular"/>
              </a:rPr>
              <a:t>is phishing, but with information targeting a specific individual or organization.</a:t>
            </a:r>
          </a:p>
          <a:p>
            <a:endParaRPr lang="en-US" sz="800" dirty="0">
              <a:solidFill>
                <a:schemeClr val="tx1">
                  <a:lumMod val="85000"/>
                  <a:lumOff val="15000"/>
                </a:schemeClr>
              </a:solidFill>
              <a:latin typeface="Roboto Regular"/>
            </a:endParaRPr>
          </a:p>
          <a:p>
            <a:pPr marL="285750" indent="-285750">
              <a:buFont typeface="Arial"/>
              <a:buChar char="•"/>
            </a:pPr>
            <a:r>
              <a:rPr lang="en-US" sz="1600" b="1" dirty="0">
                <a:solidFill>
                  <a:schemeClr val="tx1">
                    <a:lumMod val="85000"/>
                    <a:lumOff val="15000"/>
                  </a:schemeClr>
                </a:solidFill>
                <a:latin typeface="Roboto Regular"/>
                <a:cs typeface="Roboto Regular"/>
              </a:rPr>
              <a:t>Spoofing</a:t>
            </a:r>
            <a:r>
              <a:rPr lang="en-US" sz="1600" dirty="0">
                <a:solidFill>
                  <a:schemeClr val="tx1">
                    <a:lumMod val="85000"/>
                    <a:lumOff val="15000"/>
                  </a:schemeClr>
                </a:solidFill>
                <a:latin typeface="Roboto Regular"/>
                <a:cs typeface="Roboto Regular"/>
              </a:rPr>
              <a:t>: Sending an email disguised to look like it is coming from someplace besides its actual origin. The IP address may be changed, the email address may mimic a known domain, and the email formatting may imitate the design attached to a well-known company or site.</a:t>
            </a:r>
          </a:p>
          <a:p>
            <a:pPr marL="285750" indent="-285750">
              <a:buFont typeface="Arial"/>
              <a:buChar char="•"/>
            </a:pPr>
            <a:endParaRPr lang="en-US" sz="800" dirty="0">
              <a:solidFill>
                <a:schemeClr val="tx1">
                  <a:lumMod val="85000"/>
                  <a:lumOff val="15000"/>
                </a:schemeClr>
              </a:solidFill>
              <a:latin typeface="Roboto Regular"/>
              <a:cs typeface="Roboto Regular"/>
            </a:endParaRPr>
          </a:p>
          <a:p>
            <a:pPr marL="285750" indent="-285750">
              <a:buFont typeface="Arial"/>
              <a:buChar char="•"/>
            </a:pPr>
            <a:r>
              <a:rPr lang="en-US" sz="1600" b="1" dirty="0">
                <a:solidFill>
                  <a:schemeClr val="tx1">
                    <a:lumMod val="85000"/>
                    <a:lumOff val="15000"/>
                  </a:schemeClr>
                </a:solidFill>
                <a:latin typeface="Roboto Regular"/>
              </a:rPr>
              <a:t>Zero-day</a:t>
            </a:r>
            <a:r>
              <a:rPr lang="en-US" sz="1600" dirty="0">
                <a:solidFill>
                  <a:schemeClr val="tx1">
                    <a:lumMod val="85000"/>
                    <a:lumOff val="15000"/>
                  </a:schemeClr>
                </a:solidFill>
                <a:latin typeface="Roboto Regular"/>
              </a:rPr>
              <a:t>: a software security flaw that is known to the software vendor but doesn't have a patch in place to fix the flaw.</a:t>
            </a:r>
          </a:p>
          <a:p>
            <a:pPr marL="285750" indent="-285750">
              <a:buFont typeface="Arial"/>
              <a:buChar char="•"/>
            </a:pPr>
            <a:endParaRPr lang="en-US" sz="1600" dirty="0">
              <a:solidFill>
                <a:schemeClr val="tx1">
                  <a:lumMod val="85000"/>
                  <a:lumOff val="15000"/>
                </a:schemeClr>
              </a:solidFill>
              <a:latin typeface="Roboto Regular"/>
              <a:cs typeface="Roboto Regular"/>
            </a:endParaRPr>
          </a:p>
          <a:p>
            <a:endParaRPr lang="en-US" sz="800" dirty="0">
              <a:solidFill>
                <a:schemeClr val="tx1">
                  <a:lumMod val="85000"/>
                  <a:lumOff val="15000"/>
                </a:schemeClr>
              </a:solidFill>
              <a:latin typeface="Roboto Regular"/>
            </a:endParaRPr>
          </a:p>
          <a:p>
            <a:endParaRPr lang="en-US" sz="1600" dirty="0">
              <a:solidFill>
                <a:schemeClr val="tx1">
                  <a:lumMod val="85000"/>
                  <a:lumOff val="15000"/>
                </a:schemeClr>
              </a:solidFill>
            </a:endParaRPr>
          </a:p>
        </p:txBody>
      </p:sp>
    </p:spTree>
    <p:extLst>
      <p:ext uri="{BB962C8B-B14F-4D97-AF65-F5344CB8AC3E}">
        <p14:creationId xmlns:p14="http://schemas.microsoft.com/office/powerpoint/2010/main" val="207322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5C-B2BF-4D5F-9891-1D81E985BBDE}"/>
              </a:ext>
            </a:extLst>
          </p:cNvPr>
          <p:cNvSpPr>
            <a:spLocks noGrp="1"/>
          </p:cNvSpPr>
          <p:nvPr>
            <p:ph type="title"/>
          </p:nvPr>
        </p:nvSpPr>
        <p:spPr>
          <a:xfrm>
            <a:off x="228600" y="304800"/>
            <a:ext cx="8012545" cy="685800"/>
          </a:xfrm>
        </p:spPr>
        <p:txBody>
          <a:bodyPr/>
          <a:lstStyle/>
          <a:p>
            <a:r>
              <a:rPr lang="en-US" dirty="0">
                <a:latin typeface="Roboto Slab" pitchFamily="2" charset="0"/>
                <a:ea typeface="Roboto Slab" pitchFamily="2" charset="0"/>
              </a:rPr>
              <a:t>More Social Engineering Attack Vectors</a:t>
            </a:r>
          </a:p>
        </p:txBody>
      </p:sp>
      <p:sp>
        <p:nvSpPr>
          <p:cNvPr id="3" name="Text Placeholder 2">
            <a:extLst>
              <a:ext uri="{FF2B5EF4-FFF2-40B4-BE49-F238E27FC236}">
                <a16:creationId xmlns:a16="http://schemas.microsoft.com/office/drawing/2014/main" id="{7BD24F49-5E70-406B-83E5-36C3AA5BF160}"/>
              </a:ext>
            </a:extLst>
          </p:cNvPr>
          <p:cNvSpPr>
            <a:spLocks noGrp="1"/>
          </p:cNvSpPr>
          <p:nvPr>
            <p:ph type="body" idx="1"/>
          </p:nvPr>
        </p:nvSpPr>
        <p:spPr>
          <a:xfrm>
            <a:off x="213049" y="1259443"/>
            <a:ext cx="8610599" cy="5293757"/>
          </a:xfrm>
        </p:spPr>
        <p:txBody>
          <a:bodyPr/>
          <a:lstStyle/>
          <a:p>
            <a:pPr marL="285750" indent="-285750">
              <a:buFont typeface="Arial" panose="020B0604020202020204" pitchFamily="34" charset="0"/>
              <a:buChar char="•"/>
            </a:pPr>
            <a:r>
              <a:rPr lang="en-US" b="1" dirty="0"/>
              <a:t>Pretexting</a:t>
            </a:r>
            <a:r>
              <a:rPr lang="en-US" dirty="0"/>
              <a:t>: Attackers focus on creating a good pretext, or a fabricated scenario, they can use to try and steal their victims’ personal information. The attacker</a:t>
            </a:r>
            <a:r>
              <a:rPr lang="en-US" strike="sngStrike" dirty="0"/>
              <a:t> </a:t>
            </a:r>
            <a:r>
              <a:rPr lang="en-US" dirty="0"/>
              <a:t>builds a credible story that leaves little room for doubt on the part of their target.</a:t>
            </a:r>
          </a:p>
          <a:p>
            <a:endParaRPr lang="en-US" dirty="0"/>
          </a:p>
          <a:p>
            <a:pPr marL="285750" indent="-285750">
              <a:buFont typeface="Arial" panose="020B0604020202020204" pitchFamily="34" charset="0"/>
              <a:buChar char="•"/>
            </a:pPr>
            <a:r>
              <a:rPr lang="en-US" b="1" dirty="0"/>
              <a:t>Baiting: </a:t>
            </a:r>
            <a:r>
              <a:rPr lang="en-US" dirty="0"/>
              <a:t>Similar to phishing attacks, but has the promise of an item, prize, or goods that hackers use to entice victims. Baiters may offer users free music or movie downloads if they surrender their login credentials to a certain site. A notable example is attackers infected dozens of USBs with a Trojan keylogger virus then dispersed them around an organization’s parking lot. Employees found the USBs, plugged them into their computers, and infected their organization’s networks.</a:t>
            </a:r>
          </a:p>
          <a:p>
            <a:endParaRPr lang="en-US" dirty="0"/>
          </a:p>
          <a:p>
            <a:pPr marL="285750" indent="-285750">
              <a:buFont typeface="Arial" panose="020B0604020202020204" pitchFamily="34" charset="0"/>
              <a:buChar char="•"/>
            </a:pPr>
            <a:r>
              <a:rPr lang="en-US" b="1" dirty="0"/>
              <a:t>Quid Pro Quo: </a:t>
            </a:r>
            <a:r>
              <a:rPr lang="en-US" dirty="0"/>
              <a:t>Fraudsters impersonate IT service people offering assistance  promise a quick fix in exchange for the employee disabling their AV program allowing installation of malware.</a:t>
            </a:r>
            <a:br>
              <a:rPr lang="en-US" dirty="0"/>
            </a:br>
            <a:endParaRPr lang="en-US" dirty="0"/>
          </a:p>
          <a:p>
            <a:pPr marL="285750" indent="-285750">
              <a:buFont typeface="Arial" panose="020B0604020202020204" pitchFamily="34" charset="0"/>
              <a:buChar char="•"/>
            </a:pPr>
            <a:r>
              <a:rPr lang="en-US" b="1" dirty="0"/>
              <a:t>Tailgating: </a:t>
            </a:r>
            <a:r>
              <a:rPr lang="en-US" dirty="0"/>
              <a:t>Attacker who lacks the proper authentication follows an employee into a restricted area.</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99906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3229"/>
            <a:ext cx="8151342" cy="418771"/>
          </a:xfrm>
        </p:spPr>
        <p:txBody>
          <a:bodyPr>
            <a:normAutofit fontScale="90000"/>
          </a:bodyPr>
          <a:lstStyle/>
          <a:p>
            <a:r>
              <a:rPr lang="en-US" dirty="0">
                <a:latin typeface="Roboto Slab" pitchFamily="2" charset="0"/>
                <a:ea typeface="Roboto Slab" pitchFamily="2" charset="0"/>
              </a:rPr>
              <a:t>Additional Phishing Precautions</a:t>
            </a:r>
          </a:p>
        </p:txBody>
      </p:sp>
      <p:sp>
        <p:nvSpPr>
          <p:cNvPr id="3" name="Content Placeholder 2"/>
          <p:cNvSpPr>
            <a:spLocks noGrp="1"/>
          </p:cNvSpPr>
          <p:nvPr>
            <p:ph idx="1"/>
          </p:nvPr>
        </p:nvSpPr>
        <p:spPr>
          <a:xfrm>
            <a:off x="681619" y="1172308"/>
            <a:ext cx="8231125" cy="4467975"/>
          </a:xfrm>
        </p:spPr>
        <p:txBody>
          <a:bodyPr>
            <a:normAutofit/>
          </a:bodyPr>
          <a:lstStyle/>
          <a:p>
            <a:pPr>
              <a:lnSpc>
                <a:spcPct val="100000"/>
              </a:lnSpc>
              <a:spcBef>
                <a:spcPts val="2200"/>
              </a:spcBef>
            </a:pPr>
            <a:r>
              <a:rPr lang="en-US" b="1" dirty="0"/>
              <a:t>DO NOT OPEN </a:t>
            </a:r>
            <a:r>
              <a:rPr lang="en-US" dirty="0"/>
              <a:t>attachments you are not expecting.</a:t>
            </a:r>
          </a:p>
          <a:p>
            <a:pPr>
              <a:lnSpc>
                <a:spcPct val="100000"/>
              </a:lnSpc>
              <a:spcBef>
                <a:spcPts val="2200"/>
              </a:spcBef>
            </a:pPr>
            <a:r>
              <a:rPr lang="en-US" b="1" dirty="0"/>
              <a:t>DO NOT CLICK ON HYPERLINKS </a:t>
            </a:r>
            <a:r>
              <a:rPr lang="en-US" dirty="0"/>
              <a:t>except for emails you are completely confident are legitimate.</a:t>
            </a:r>
          </a:p>
          <a:p>
            <a:pPr>
              <a:lnSpc>
                <a:spcPct val="100000"/>
              </a:lnSpc>
              <a:spcBef>
                <a:spcPts val="2200"/>
              </a:spcBef>
            </a:pPr>
            <a:r>
              <a:rPr lang="en-US" b="1" dirty="0"/>
              <a:t>DO NOT CALL </a:t>
            </a:r>
            <a:r>
              <a:rPr lang="en-US" dirty="0"/>
              <a:t>a number provided in an email. If you believe the contact could be legitimate, call the business directly using a number provided on an account statement or the official company website.</a:t>
            </a:r>
          </a:p>
          <a:p>
            <a:pPr>
              <a:lnSpc>
                <a:spcPct val="100000"/>
              </a:lnSpc>
              <a:spcBef>
                <a:spcPts val="2200"/>
              </a:spcBef>
            </a:pPr>
            <a:r>
              <a:rPr lang="en-US" dirty="0"/>
              <a:t>If completing a work task requires online communication with an outside provider or facility, </a:t>
            </a:r>
            <a:r>
              <a:rPr lang="en-US" b="1" dirty="0"/>
              <a:t>USE SECURE EMAIL ONLY</a:t>
            </a:r>
            <a:r>
              <a:rPr lang="en-US" dirty="0"/>
              <a:t>.</a:t>
            </a:r>
          </a:p>
          <a:p>
            <a:pPr>
              <a:lnSpc>
                <a:spcPct val="100000"/>
              </a:lnSpc>
              <a:spcBef>
                <a:spcPts val="2200"/>
              </a:spcBef>
            </a:pPr>
            <a:r>
              <a:rPr lang="en-US" b="1" dirty="0"/>
              <a:t>DO NOT </a:t>
            </a:r>
            <a:r>
              <a:rPr lang="en-US" dirty="0"/>
              <a:t>install or use any software not approved by your organization.</a:t>
            </a:r>
          </a:p>
          <a:p>
            <a:pPr>
              <a:lnSpc>
                <a:spcPct val="100000"/>
              </a:lnSpc>
              <a:spcBef>
                <a:spcPts val="2200"/>
              </a:spcBef>
            </a:pPr>
            <a:r>
              <a:rPr lang="en-US" dirty="0"/>
              <a:t>If you suspect you clicked on a phishing link or open a bad attachment</a:t>
            </a:r>
            <a:r>
              <a:rPr lang="en-US" i="1" dirty="0"/>
              <a:t>, </a:t>
            </a:r>
            <a:r>
              <a:rPr lang="en-US" b="1" dirty="0"/>
              <a:t>call your IT department </a:t>
            </a:r>
            <a:r>
              <a:rPr lang="en-US" b="1" i="1" u="sng" dirty="0"/>
              <a:t>immediately</a:t>
            </a:r>
            <a:r>
              <a:rPr lang="en-US" b="1" i="1" dirty="0"/>
              <a:t>!</a:t>
            </a:r>
          </a:p>
        </p:txBody>
      </p:sp>
      <p:sp>
        <p:nvSpPr>
          <p:cNvPr id="4" name="TextBox 3"/>
          <p:cNvSpPr txBox="1"/>
          <p:nvPr/>
        </p:nvSpPr>
        <p:spPr>
          <a:xfrm>
            <a:off x="681619" y="6469362"/>
            <a:ext cx="5835326" cy="276999"/>
          </a:xfrm>
          <a:prstGeom prst="rect">
            <a:avLst/>
          </a:prstGeom>
          <a:noFill/>
        </p:spPr>
        <p:txBody>
          <a:bodyPr wrap="none" rtlCol="0">
            <a:spAutoFit/>
          </a:bodyPr>
          <a:lstStyle/>
          <a:p>
            <a:r>
              <a:rPr lang="en-US" sz="1200" dirty="0"/>
              <a:t>Source:  Federal Trade Commission (http://</a:t>
            </a:r>
            <a:r>
              <a:rPr lang="en-US" sz="1200" dirty="0" err="1"/>
              <a:t>www.consumer.ftc.gov</a:t>
            </a:r>
            <a:r>
              <a:rPr lang="en-US" sz="1200" dirty="0"/>
              <a:t>/articles/0003-phishing) </a:t>
            </a:r>
          </a:p>
        </p:txBody>
      </p:sp>
      <p:sp>
        <p:nvSpPr>
          <p:cNvPr id="5" name="Rectangle 4"/>
          <p:cNvSpPr/>
          <p:nvPr/>
        </p:nvSpPr>
        <p:spPr>
          <a:xfrm>
            <a:off x="0" y="5715000"/>
            <a:ext cx="9144000" cy="609600"/>
          </a:xfrm>
          <a:prstGeom prst="rect">
            <a:avLst/>
          </a:prstGeom>
          <a:solidFill>
            <a:srgbClr val="0000FF"/>
          </a:solidFill>
          <a:ln>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Roboto Slab Regular"/>
                <a:cs typeface="Roboto Slab Regular"/>
              </a:rPr>
              <a:t>It’s better to be safe than sorry!</a:t>
            </a:r>
          </a:p>
        </p:txBody>
      </p:sp>
    </p:spTree>
    <p:extLst>
      <p:ext uri="{BB962C8B-B14F-4D97-AF65-F5344CB8AC3E}">
        <p14:creationId xmlns:p14="http://schemas.microsoft.com/office/powerpoint/2010/main" val="17321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5601587" y="1075765"/>
            <a:ext cx="3556000" cy="5782235"/>
          </a:xfrm>
          <a:custGeom>
            <a:avLst/>
            <a:gdLst/>
            <a:ahLst/>
            <a:cxnLst/>
            <a:rect l="l" t="t" r="r" b="b"/>
            <a:pathLst>
              <a:path w="3911600" h="6553200">
                <a:moveTo>
                  <a:pt x="0" y="6553200"/>
                </a:moveTo>
                <a:lnTo>
                  <a:pt x="3911600" y="6553200"/>
                </a:lnTo>
                <a:lnTo>
                  <a:pt x="3911600" y="0"/>
                </a:lnTo>
                <a:lnTo>
                  <a:pt x="0" y="0"/>
                </a:lnTo>
                <a:lnTo>
                  <a:pt x="0" y="6553200"/>
                </a:lnTo>
                <a:close/>
              </a:path>
            </a:pathLst>
          </a:custGeom>
          <a:solidFill>
            <a:srgbClr val="0000EC"/>
          </a:solidFill>
        </p:spPr>
        <p:txBody>
          <a:bodyPr wrap="square" lIns="0" tIns="0" rIns="0" bIns="0" rtlCol="0"/>
          <a:lstStyle/>
          <a:p>
            <a:pPr algn="ctr"/>
            <a:endParaRPr lang="en-US" sz="2200" dirty="0">
              <a:solidFill>
                <a:schemeClr val="bg1"/>
              </a:solidFill>
            </a:endParaRPr>
          </a:p>
        </p:txBody>
      </p:sp>
      <p:sp>
        <p:nvSpPr>
          <p:cNvPr id="5" name="Title 1"/>
          <p:cNvSpPr txBox="1">
            <a:spLocks/>
          </p:cNvSpPr>
          <p:nvPr/>
        </p:nvSpPr>
        <p:spPr>
          <a:xfrm>
            <a:off x="304800" y="228600"/>
            <a:ext cx="7886700" cy="7016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495662"/>
                </a:solidFill>
                <a:latin typeface="Roboto Slab" pitchFamily="2" charset="0"/>
                <a:ea typeface="Roboto Slab" pitchFamily="2" charset="0"/>
                <a:cs typeface="Times New Roman"/>
              </a:rPr>
              <a:t>Learning Objectives  </a:t>
            </a:r>
          </a:p>
        </p:txBody>
      </p:sp>
      <p:sp>
        <p:nvSpPr>
          <p:cNvPr id="3" name="TextBox 2"/>
          <p:cNvSpPr txBox="1"/>
          <p:nvPr/>
        </p:nvSpPr>
        <p:spPr>
          <a:xfrm>
            <a:off x="5943600" y="1981200"/>
            <a:ext cx="3048000" cy="3139321"/>
          </a:xfrm>
          <a:prstGeom prst="rect">
            <a:avLst/>
          </a:prstGeom>
          <a:noFill/>
        </p:spPr>
        <p:txBody>
          <a:bodyPr wrap="square" rtlCol="0">
            <a:spAutoFit/>
          </a:bodyPr>
          <a:lstStyle/>
          <a:p>
            <a:r>
              <a:rPr lang="en-US" sz="1800" dirty="0">
                <a:solidFill>
                  <a:schemeClr val="bg1"/>
                </a:solidFill>
                <a:latin typeface="Roboto Slab Light"/>
                <a:cs typeface="Roboto Slab Light"/>
              </a:rPr>
              <a:t>This webinar provides basic cyber security knowledge with respect to the HIPAA Security Rule </a:t>
            </a:r>
          </a:p>
          <a:p>
            <a:pPr marL="285750" indent="-285750">
              <a:buFont typeface="Wingdings" charset="2"/>
              <a:buChar char="ü"/>
            </a:pPr>
            <a:r>
              <a:rPr lang="en-US" sz="1800" dirty="0">
                <a:solidFill>
                  <a:schemeClr val="bg1"/>
                </a:solidFill>
                <a:latin typeface="Roboto Slab Light"/>
                <a:cs typeface="Roboto Slab Light"/>
              </a:rPr>
              <a:t>Provides an overview of computer safety</a:t>
            </a:r>
          </a:p>
          <a:p>
            <a:pPr marL="285750" indent="-285750">
              <a:buFont typeface="Wingdings" charset="2"/>
              <a:buChar char="ü"/>
            </a:pPr>
            <a:r>
              <a:rPr lang="en-US" sz="1800" dirty="0">
                <a:solidFill>
                  <a:schemeClr val="bg1"/>
                </a:solidFill>
                <a:latin typeface="Roboto Slab Light"/>
                <a:cs typeface="Roboto Slab Light"/>
              </a:rPr>
              <a:t>How to recognize potential threats</a:t>
            </a:r>
          </a:p>
          <a:p>
            <a:pPr marL="285750" indent="-285750">
              <a:buFont typeface="Wingdings" charset="2"/>
              <a:buChar char="ü"/>
            </a:pPr>
            <a:r>
              <a:rPr lang="en-US" sz="1800" dirty="0">
                <a:solidFill>
                  <a:schemeClr val="bg1"/>
                </a:solidFill>
                <a:latin typeface="Roboto Slab Light"/>
                <a:cs typeface="Roboto Slab Light"/>
              </a:rPr>
              <a:t>How to harden your environment to reduce possibility of a breach</a:t>
            </a:r>
          </a:p>
        </p:txBody>
      </p:sp>
      <p:sp>
        <p:nvSpPr>
          <p:cNvPr id="2" name="TextBox 1"/>
          <p:cNvSpPr txBox="1"/>
          <p:nvPr/>
        </p:nvSpPr>
        <p:spPr>
          <a:xfrm>
            <a:off x="533400" y="6096000"/>
            <a:ext cx="4691990" cy="594009"/>
          </a:xfrm>
          <a:prstGeom prst="rect">
            <a:avLst/>
          </a:prstGeom>
          <a:noFill/>
        </p:spPr>
        <p:txBody>
          <a:bodyPr wrap="square" rtlCol="0">
            <a:spAutoFit/>
          </a:bodyPr>
          <a:lstStyle/>
          <a:p>
            <a:pPr>
              <a:lnSpc>
                <a:spcPct val="90000"/>
              </a:lnSpc>
            </a:pPr>
            <a:r>
              <a:rPr lang="en-US" sz="1200" dirty="0"/>
              <a:t>State laws vary. It is important that you become familiar with the privacy and security laws governing healthcare information management in your state.</a:t>
            </a:r>
          </a:p>
        </p:txBody>
      </p:sp>
      <p:sp>
        <p:nvSpPr>
          <p:cNvPr id="9" name="Content Placeholder 2"/>
          <p:cNvSpPr txBox="1">
            <a:spLocks/>
          </p:cNvSpPr>
          <p:nvPr/>
        </p:nvSpPr>
        <p:spPr>
          <a:xfrm>
            <a:off x="304800" y="1219200"/>
            <a:ext cx="52578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Explain HIPAA Security Rule</a:t>
            </a:r>
          </a:p>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Understand HIPAA Technical Safeguards</a:t>
            </a:r>
          </a:p>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Common Cyber Threats</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Password Management</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Phishing</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Spear Phishing</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Malvertising</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Work vs Personal Activities</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Methods of Cyber Attack </a:t>
            </a:r>
          </a:p>
          <a:p>
            <a:pPr marL="685800" lvl="1" indent="-365760">
              <a:lnSpc>
                <a:spcPct val="100000"/>
              </a:lnSpc>
              <a:spcBef>
                <a:spcPts val="400"/>
              </a:spcBef>
              <a:buClr>
                <a:schemeClr val="tx1">
                  <a:lumMod val="95000"/>
                  <a:lumOff val="5000"/>
                </a:schemeClr>
              </a:buClr>
              <a:buSzPct val="100000"/>
              <a:buFont typeface="+mj-lt"/>
              <a:buAutoNum type="arabicPeriod"/>
            </a:pPr>
            <a:r>
              <a:rPr lang="en-US" sz="1200" dirty="0">
                <a:latin typeface="Roboto Regular"/>
                <a:cs typeface="Roboto Regular"/>
              </a:rPr>
              <a:t>Insider Threats</a:t>
            </a:r>
          </a:p>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Signs of Breach</a:t>
            </a:r>
          </a:p>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Threat Response</a:t>
            </a:r>
          </a:p>
          <a:p>
            <a:pPr marL="457200" indent="-365760">
              <a:lnSpc>
                <a:spcPct val="100000"/>
              </a:lnSpc>
              <a:spcBef>
                <a:spcPts val="400"/>
              </a:spcBef>
              <a:buClr>
                <a:schemeClr val="tx1">
                  <a:lumMod val="95000"/>
                  <a:lumOff val="5000"/>
                </a:schemeClr>
              </a:buClr>
              <a:buSzPct val="100000"/>
              <a:buFont typeface="+mj-lt"/>
              <a:buAutoNum type="arabicPeriod"/>
            </a:pPr>
            <a:r>
              <a:rPr lang="en-US" sz="1600" dirty="0">
                <a:latin typeface="Roboto Regular"/>
                <a:cs typeface="Roboto Regular"/>
              </a:rPr>
              <a:t>Hardening your Workforce, Systems, Network</a:t>
            </a:r>
          </a:p>
        </p:txBody>
      </p:sp>
      <p:sp>
        <p:nvSpPr>
          <p:cNvPr id="10" name="object 5"/>
          <p:cNvSpPr/>
          <p:nvPr/>
        </p:nvSpPr>
        <p:spPr>
          <a:xfrm rot="5664967">
            <a:off x="8511836" y="1089365"/>
            <a:ext cx="609600" cy="609600"/>
          </a:xfrm>
          <a:custGeom>
            <a:avLst/>
            <a:gdLst/>
            <a:ahLst/>
            <a:cxnLst/>
            <a:rect l="l" t="t" r="r" b="b"/>
            <a:pathLst>
              <a:path w="929640" h="933450">
                <a:moveTo>
                  <a:pt x="304444" y="0"/>
                </a:moveTo>
                <a:lnTo>
                  <a:pt x="0" y="0"/>
                </a:lnTo>
                <a:lnTo>
                  <a:pt x="0" y="317982"/>
                </a:lnTo>
                <a:lnTo>
                  <a:pt x="115227" y="596087"/>
                </a:lnTo>
                <a:lnTo>
                  <a:pt x="929487" y="933450"/>
                </a:lnTo>
                <a:lnTo>
                  <a:pt x="592124" y="119189"/>
                </a:lnTo>
                <a:lnTo>
                  <a:pt x="304444" y="0"/>
                </a:lnTo>
                <a:close/>
              </a:path>
            </a:pathLst>
          </a:custGeom>
          <a:solidFill>
            <a:srgbClr val="FFFFFF"/>
          </a:solidFill>
        </p:spPr>
        <p:txBody>
          <a:bodyPr wrap="square" lIns="0" tIns="0" rIns="0" bIns="0" rtlCol="0"/>
          <a:lstStyle/>
          <a:p>
            <a:endParaRPr/>
          </a:p>
        </p:txBody>
      </p:sp>
      <p:sp>
        <p:nvSpPr>
          <p:cNvPr id="11" name="object 6"/>
          <p:cNvSpPr/>
          <p:nvPr/>
        </p:nvSpPr>
        <p:spPr>
          <a:xfrm>
            <a:off x="8839200" y="1219201"/>
            <a:ext cx="156426" cy="152400"/>
          </a:xfrm>
          <a:custGeom>
            <a:avLst/>
            <a:gdLst/>
            <a:ahLst/>
            <a:cxnLst/>
            <a:rect l="l" t="t" r="r" b="b"/>
            <a:pathLst>
              <a:path w="213995" h="212090">
                <a:moveTo>
                  <a:pt x="104108" y="0"/>
                </a:moveTo>
                <a:lnTo>
                  <a:pt x="57180" y="13026"/>
                </a:lnTo>
                <a:lnTo>
                  <a:pt x="24740" y="37302"/>
                </a:lnTo>
                <a:lnTo>
                  <a:pt x="2889" y="80702"/>
                </a:lnTo>
                <a:lnTo>
                  <a:pt x="0" y="104492"/>
                </a:lnTo>
                <a:lnTo>
                  <a:pt x="576" y="116502"/>
                </a:lnTo>
                <a:lnTo>
                  <a:pt x="16429" y="162582"/>
                </a:lnTo>
                <a:lnTo>
                  <a:pt x="51841" y="197576"/>
                </a:lnTo>
                <a:lnTo>
                  <a:pt x="96425" y="211722"/>
                </a:lnTo>
                <a:lnTo>
                  <a:pt x="108238" y="211985"/>
                </a:lnTo>
                <a:lnTo>
                  <a:pt x="120121" y="210916"/>
                </a:lnTo>
                <a:lnTo>
                  <a:pt x="166379" y="193076"/>
                </a:lnTo>
                <a:lnTo>
                  <a:pt x="195099" y="165806"/>
                </a:lnTo>
                <a:lnTo>
                  <a:pt x="212481" y="120401"/>
                </a:lnTo>
                <a:lnTo>
                  <a:pt x="213438" y="108367"/>
                </a:lnTo>
                <a:lnTo>
                  <a:pt x="213039" y="96307"/>
                </a:lnTo>
                <a:lnTo>
                  <a:pt x="197886" y="50292"/>
                </a:lnTo>
                <a:lnTo>
                  <a:pt x="170240" y="20051"/>
                </a:lnTo>
                <a:lnTo>
                  <a:pt x="127467" y="1519"/>
                </a:lnTo>
                <a:lnTo>
                  <a:pt x="104108" y="0"/>
                </a:lnTo>
                <a:close/>
              </a:path>
            </a:pathLst>
          </a:custGeom>
          <a:solidFill>
            <a:srgbClr val="002D85"/>
          </a:solidFill>
        </p:spPr>
        <p:txBody>
          <a:bodyPr wrap="square" lIns="0" tIns="0" rIns="0" bIns="0" rtlCol="0"/>
          <a:lstStyle/>
          <a:p>
            <a:endParaRPr/>
          </a:p>
        </p:txBody>
      </p:sp>
    </p:spTree>
    <p:extLst>
      <p:ext uri="{BB962C8B-B14F-4D97-AF65-F5344CB8AC3E}">
        <p14:creationId xmlns:p14="http://schemas.microsoft.com/office/powerpoint/2010/main" val="370257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524000"/>
            <a:ext cx="4800600" cy="4800600"/>
            <a:chOff x="609600" y="1371600"/>
            <a:chExt cx="4800600" cy="4800600"/>
          </a:xfrm>
          <a:effectLst>
            <a:outerShdw blurRad="190500" dist="38100" dir="5400000" algn="t" rotWithShape="0">
              <a:prstClr val="black">
                <a:alpha val="40000"/>
              </a:prstClr>
            </a:outerShdw>
          </a:effectLst>
        </p:grpSpPr>
        <p:sp>
          <p:nvSpPr>
            <p:cNvPr id="3" name="Oval 2"/>
            <p:cNvSpPr/>
            <p:nvPr/>
          </p:nvSpPr>
          <p:spPr>
            <a:xfrm>
              <a:off x="1312633" y="5038116"/>
              <a:ext cx="3394537" cy="1134084"/>
            </a:xfrm>
            <a:custGeom>
              <a:avLst/>
              <a:gdLst/>
              <a:ahLst/>
              <a:cxnLst/>
              <a:rect l="l" t="t" r="r" b="b"/>
              <a:pathLst>
                <a:path w="3394537" h="1134084">
                  <a:moveTo>
                    <a:pt x="2963485" y="0"/>
                  </a:moveTo>
                  <a:lnTo>
                    <a:pt x="3394537" y="431052"/>
                  </a:lnTo>
                  <a:cubicBezTo>
                    <a:pt x="2960168" y="865421"/>
                    <a:pt x="2360093" y="1134084"/>
                    <a:pt x="1697268" y="1134084"/>
                  </a:cubicBezTo>
                  <a:cubicBezTo>
                    <a:pt x="1034444" y="1134084"/>
                    <a:pt x="434369" y="865422"/>
                    <a:pt x="0" y="431053"/>
                  </a:cubicBezTo>
                  <a:lnTo>
                    <a:pt x="431053" y="1"/>
                  </a:lnTo>
                  <a:cubicBezTo>
                    <a:pt x="755106" y="324053"/>
                    <a:pt x="1202780" y="524484"/>
                    <a:pt x="1697268" y="524484"/>
                  </a:cubicBezTo>
                  <a:cubicBezTo>
                    <a:pt x="2191756" y="524484"/>
                    <a:pt x="2639432" y="324053"/>
                    <a:pt x="2963485" y="0"/>
                  </a:cubicBezTo>
                  <a:close/>
                </a:path>
              </a:pathLst>
            </a:custGeom>
            <a:solidFill>
              <a:srgbClr val="299539"/>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2"/>
            <p:cNvSpPr/>
            <p:nvPr/>
          </p:nvSpPr>
          <p:spPr>
            <a:xfrm>
              <a:off x="4276116" y="2074633"/>
              <a:ext cx="1134084" cy="3394537"/>
            </a:xfrm>
            <a:custGeom>
              <a:avLst/>
              <a:gdLst/>
              <a:ahLst/>
              <a:cxnLst/>
              <a:rect l="l" t="t" r="r" b="b"/>
              <a:pathLst>
                <a:path w="1134084" h="3394537">
                  <a:moveTo>
                    <a:pt x="431053" y="0"/>
                  </a:moveTo>
                  <a:cubicBezTo>
                    <a:pt x="865421" y="434369"/>
                    <a:pt x="1134084" y="1034444"/>
                    <a:pt x="1134084" y="1697268"/>
                  </a:cubicBezTo>
                  <a:cubicBezTo>
                    <a:pt x="1134084" y="2360093"/>
                    <a:pt x="865421" y="2960168"/>
                    <a:pt x="431053" y="3394537"/>
                  </a:cubicBezTo>
                  <a:lnTo>
                    <a:pt x="0" y="2963484"/>
                  </a:lnTo>
                  <a:cubicBezTo>
                    <a:pt x="324053" y="2639431"/>
                    <a:pt x="524484" y="2191756"/>
                    <a:pt x="524484" y="1697268"/>
                  </a:cubicBezTo>
                  <a:cubicBezTo>
                    <a:pt x="524484" y="1202780"/>
                    <a:pt x="324053" y="755105"/>
                    <a:pt x="0" y="431052"/>
                  </a:cubicBezTo>
                  <a:close/>
                </a:path>
              </a:pathLst>
            </a:custGeom>
            <a:solidFill>
              <a:srgbClr val="0000EC"/>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2"/>
            <p:cNvSpPr/>
            <p:nvPr/>
          </p:nvSpPr>
          <p:spPr>
            <a:xfrm>
              <a:off x="1312633" y="1371600"/>
              <a:ext cx="3394537" cy="1134084"/>
            </a:xfrm>
            <a:custGeom>
              <a:avLst/>
              <a:gdLst/>
              <a:ahLst/>
              <a:cxnLst/>
              <a:rect l="l" t="t" r="r" b="b"/>
              <a:pathLst>
                <a:path w="3394537" h="1134084">
                  <a:moveTo>
                    <a:pt x="1697268" y="0"/>
                  </a:moveTo>
                  <a:cubicBezTo>
                    <a:pt x="2360093" y="0"/>
                    <a:pt x="2960168" y="268663"/>
                    <a:pt x="3394537" y="703032"/>
                  </a:cubicBezTo>
                  <a:lnTo>
                    <a:pt x="2963484" y="1134084"/>
                  </a:lnTo>
                  <a:cubicBezTo>
                    <a:pt x="2639431" y="810031"/>
                    <a:pt x="2191756" y="609600"/>
                    <a:pt x="1697268" y="609600"/>
                  </a:cubicBezTo>
                  <a:cubicBezTo>
                    <a:pt x="1202780" y="609600"/>
                    <a:pt x="755105" y="810031"/>
                    <a:pt x="431052" y="1134084"/>
                  </a:cubicBezTo>
                  <a:lnTo>
                    <a:pt x="0" y="703032"/>
                  </a:lnTo>
                  <a:cubicBezTo>
                    <a:pt x="434369" y="268663"/>
                    <a:pt x="1034444" y="0"/>
                    <a:pt x="1697268" y="0"/>
                  </a:cubicBezTo>
                  <a:close/>
                </a:path>
              </a:pathLst>
            </a:custGeom>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2"/>
            <p:cNvSpPr/>
            <p:nvPr/>
          </p:nvSpPr>
          <p:spPr>
            <a:xfrm>
              <a:off x="609600" y="2074633"/>
              <a:ext cx="1134084" cy="3394537"/>
            </a:xfrm>
            <a:custGeom>
              <a:avLst/>
              <a:gdLst/>
              <a:ahLst/>
              <a:cxnLst/>
              <a:rect l="l" t="t" r="r" b="b"/>
              <a:pathLst>
                <a:path w="1134084" h="3394537">
                  <a:moveTo>
                    <a:pt x="703032" y="0"/>
                  </a:moveTo>
                  <a:lnTo>
                    <a:pt x="1134084" y="431052"/>
                  </a:lnTo>
                  <a:cubicBezTo>
                    <a:pt x="810031" y="755105"/>
                    <a:pt x="609600" y="1202780"/>
                    <a:pt x="609600" y="1697268"/>
                  </a:cubicBezTo>
                  <a:cubicBezTo>
                    <a:pt x="609600" y="2191756"/>
                    <a:pt x="810031" y="2639431"/>
                    <a:pt x="1134084" y="2963484"/>
                  </a:cubicBezTo>
                  <a:lnTo>
                    <a:pt x="703032" y="3394537"/>
                  </a:lnTo>
                  <a:cubicBezTo>
                    <a:pt x="268663" y="2960168"/>
                    <a:pt x="0" y="2360093"/>
                    <a:pt x="0" y="1697268"/>
                  </a:cubicBezTo>
                  <a:cubicBezTo>
                    <a:pt x="0" y="1034444"/>
                    <a:pt x="268663" y="434369"/>
                    <a:pt x="703032" y="0"/>
                  </a:cubicBezTo>
                  <a:close/>
                </a:path>
              </a:pathLst>
            </a:custGeom>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Chevron 6"/>
          <p:cNvSpPr/>
          <p:nvPr/>
        </p:nvSpPr>
        <p:spPr>
          <a:xfrm rot="16200000" flipH="1">
            <a:off x="2689860" y="2178662"/>
            <a:ext cx="640080" cy="734564"/>
          </a:xfrm>
          <a:prstGeom prst="chevron">
            <a:avLst>
              <a:gd name="adj" fmla="val 405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764956" y="1876937"/>
            <a:ext cx="2514600" cy="1451925"/>
          </a:xfrm>
          <a:prstGeom prst="rect">
            <a:avLst/>
          </a:prstGeom>
          <a:noFill/>
        </p:spPr>
        <p:txBody>
          <a:bodyPr wrap="square" rtlCol="0">
            <a:prstTxWarp prst="textArchUp">
              <a:avLst/>
            </a:prstTxWarp>
            <a:spAutoFit/>
          </a:bodyPr>
          <a:lstStyle/>
          <a:p>
            <a:pPr marL="0" marR="0" lvl="0" indent="0" algn="ctr" defTabSz="3663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outerShdw blurRad="38100" dist="25400" dir="5400000" algn="t" rotWithShape="0">
                    <a:prstClr val="black">
                      <a:alpha val="57000"/>
                    </a:prstClr>
                  </a:outerShdw>
                </a:effectLst>
                <a:uLnTx/>
                <a:uFillTx/>
                <a:latin typeface="Roboto Slab Regular"/>
                <a:ea typeface="+mn-ea"/>
                <a:cs typeface="Roboto Slab Regular"/>
              </a:rPr>
              <a:t>Leadership</a:t>
            </a:r>
          </a:p>
        </p:txBody>
      </p:sp>
      <p:sp>
        <p:nvSpPr>
          <p:cNvPr id="9" name="TextBox 8"/>
          <p:cNvSpPr txBox="1"/>
          <p:nvPr/>
        </p:nvSpPr>
        <p:spPr>
          <a:xfrm rot="5400000">
            <a:off x="3336120" y="3380649"/>
            <a:ext cx="2223947" cy="1235127"/>
          </a:xfrm>
          <a:prstGeom prst="rect">
            <a:avLst/>
          </a:prstGeom>
          <a:noFill/>
        </p:spPr>
        <p:txBody>
          <a:bodyPr wrap="square" rtlCol="0">
            <a:prstTxWarp prst="textArchUp">
              <a:avLst/>
            </a:prstTxWarp>
            <a:spAutoFit/>
          </a:bodyPr>
          <a:lstStyle/>
          <a:p>
            <a:pPr marL="0" marR="0" lvl="0" indent="0" algn="ctr" defTabSz="3663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outerShdw blurRad="38100" dist="25400" dir="5400000" algn="t" rotWithShape="0">
                    <a:prstClr val="black">
                      <a:alpha val="57000"/>
                    </a:prstClr>
                  </a:outerShdw>
                </a:effectLst>
                <a:uLnTx/>
                <a:uFillTx/>
                <a:latin typeface="Roboto Slab Regular"/>
                <a:ea typeface="+mn-ea"/>
                <a:cs typeface="Roboto Slab Regular"/>
              </a:rPr>
              <a:t>People</a:t>
            </a:r>
          </a:p>
        </p:txBody>
      </p:sp>
      <p:sp>
        <p:nvSpPr>
          <p:cNvPr id="10" name="Chevron 9"/>
          <p:cNvSpPr/>
          <p:nvPr/>
        </p:nvSpPr>
        <p:spPr>
          <a:xfrm flipH="1">
            <a:off x="4048384" y="3557018"/>
            <a:ext cx="640080" cy="734564"/>
          </a:xfrm>
          <a:prstGeom prst="chevron">
            <a:avLst>
              <a:gd name="adj" fmla="val 40572"/>
            </a:avLst>
          </a:prstGeom>
          <a:solidFill>
            <a:schemeClr val="tx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p:cNvGrpSpPr/>
          <p:nvPr/>
        </p:nvGrpSpPr>
        <p:grpSpPr>
          <a:xfrm>
            <a:off x="2021003" y="2935403"/>
            <a:ext cx="1977794" cy="1977794"/>
            <a:chOff x="1708427" y="2783004"/>
            <a:chExt cx="1977794" cy="1977794"/>
          </a:xfrm>
        </p:grpSpPr>
        <p:grpSp>
          <p:nvGrpSpPr>
            <p:cNvPr id="12" name="Group 11"/>
            <p:cNvGrpSpPr/>
            <p:nvPr/>
          </p:nvGrpSpPr>
          <p:grpSpPr>
            <a:xfrm>
              <a:off x="1708427" y="2783004"/>
              <a:ext cx="1977794" cy="1977794"/>
              <a:chOff x="6019800" y="3276599"/>
              <a:chExt cx="533400" cy="533400"/>
            </a:xfrm>
            <a:effectLst/>
          </p:grpSpPr>
          <p:sp>
            <p:nvSpPr>
              <p:cNvPr id="14" name="Oval 13"/>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Oval 14"/>
              <p:cNvSpPr/>
              <p:nvPr/>
            </p:nvSpPr>
            <p:spPr>
              <a:xfrm>
                <a:off x="6076474" y="3294184"/>
                <a:ext cx="420053" cy="369339"/>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Rectangle 12"/>
            <p:cNvSpPr/>
            <p:nvPr/>
          </p:nvSpPr>
          <p:spPr>
            <a:xfrm>
              <a:off x="1904888" y="3540791"/>
              <a:ext cx="1557516" cy="707886"/>
            </a:xfrm>
            <a:prstGeom prst="rect">
              <a:avLst/>
            </a:prstGeom>
          </p:spPr>
          <p:txBody>
            <a:bodyPr wrap="square">
              <a:spAutoFit/>
            </a:bodyPr>
            <a:lstStyle/>
            <a:p>
              <a:pPr marL="0" marR="0" lvl="0" indent="0" algn="ctr" defTabSz="36630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101600" dist="38100" dir="2700000" algn="tl" rotWithShape="0">
                      <a:prstClr val="black">
                        <a:alpha val="50000"/>
                      </a:prstClr>
                    </a:outerShdw>
                  </a:effectLst>
                  <a:uLnTx/>
                  <a:uFillTx/>
                  <a:latin typeface="Kozuka Gothic Pr6N B" pitchFamily="34" charset="-128"/>
                  <a:ea typeface="Kozuka Gothic Pr6N B" pitchFamily="34" charset="-128"/>
                  <a:cs typeface="+mn-cs"/>
                </a:rPr>
                <a:t>Cyber </a:t>
              </a:r>
              <a:r>
                <a:rPr kumimoji="0" lang="en-US" sz="2000" b="0" i="0" u="none" strike="noStrike" kern="1200" cap="none" spc="0" normalizeH="0" baseline="0" noProof="0" dirty="0">
                  <a:ln>
                    <a:noFill/>
                  </a:ln>
                  <a:solidFill>
                    <a:prstClr val="white"/>
                  </a:solidFill>
                  <a:effectLst>
                    <a:outerShdw blurRad="101600" dist="38100" dir="2700000" algn="tl" rotWithShape="0">
                      <a:prstClr val="black">
                        <a:alpha val="50000"/>
                      </a:prstClr>
                    </a:outerShdw>
                  </a:effectLst>
                  <a:uLnTx/>
                  <a:uFillTx/>
                  <a:latin typeface="Roboto Slab Regular"/>
                  <a:ea typeface="Kozuka Gothic Pr6N B" pitchFamily="34" charset="-128"/>
                  <a:cs typeface="Roboto Slab Regular"/>
                </a:rPr>
                <a:t>Risks</a:t>
              </a:r>
            </a:p>
          </p:txBody>
        </p:sp>
      </p:grpSp>
      <p:sp>
        <p:nvSpPr>
          <p:cNvPr id="16" name="Chevron 15"/>
          <p:cNvSpPr/>
          <p:nvPr/>
        </p:nvSpPr>
        <p:spPr>
          <a:xfrm rot="16200000" flipV="1">
            <a:off x="2689860" y="4942393"/>
            <a:ext cx="640080" cy="734564"/>
          </a:xfrm>
          <a:prstGeom prst="chevron">
            <a:avLst>
              <a:gd name="adj" fmla="val 40572"/>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2064698" y="5353050"/>
            <a:ext cx="1890404" cy="688345"/>
          </a:xfrm>
          <a:prstGeom prst="rect">
            <a:avLst/>
          </a:prstGeom>
          <a:noFill/>
        </p:spPr>
        <p:txBody>
          <a:bodyPr wrap="square" rtlCol="0">
            <a:prstTxWarp prst="textArchDown">
              <a:avLst/>
            </a:prstTxWarp>
            <a:spAutoFit/>
          </a:bodyPr>
          <a:lstStyle/>
          <a:p>
            <a:pPr marL="0" marR="0" lvl="0" indent="0" algn="ctr" defTabSz="3663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outerShdw blurRad="38100" dist="25400" dir="5400000" algn="t" rotWithShape="0">
                    <a:prstClr val="black">
                      <a:alpha val="57000"/>
                    </a:prstClr>
                  </a:outerShdw>
                </a:effectLst>
                <a:uLnTx/>
                <a:uFillTx/>
                <a:latin typeface="Roboto Slab Regular"/>
                <a:ea typeface="+mn-ea"/>
                <a:cs typeface="Roboto Slab Regular"/>
              </a:rPr>
              <a:t>Processes</a:t>
            </a:r>
          </a:p>
        </p:txBody>
      </p:sp>
      <p:sp>
        <p:nvSpPr>
          <p:cNvPr id="18" name="TextBox 17"/>
          <p:cNvSpPr txBox="1"/>
          <p:nvPr/>
        </p:nvSpPr>
        <p:spPr>
          <a:xfrm rot="16200000">
            <a:off x="325661" y="3479477"/>
            <a:ext cx="2116630" cy="889648"/>
          </a:xfrm>
          <a:prstGeom prst="rect">
            <a:avLst/>
          </a:prstGeom>
          <a:noFill/>
        </p:spPr>
        <p:txBody>
          <a:bodyPr wrap="square" rtlCol="0">
            <a:prstTxWarp prst="textArchUp">
              <a:avLst/>
            </a:prstTxWarp>
            <a:spAutoFit/>
          </a:bodyPr>
          <a:lstStyle/>
          <a:p>
            <a:pPr marL="0" marR="0" lvl="0" indent="0" algn="ctr" defTabSz="3663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outerShdw blurRad="38100" dist="25400" dir="5400000" algn="t" rotWithShape="0">
                    <a:prstClr val="black">
                      <a:alpha val="57000"/>
                    </a:prstClr>
                  </a:outerShdw>
                </a:effectLst>
                <a:uLnTx/>
                <a:uFillTx/>
                <a:latin typeface="Roboto Slab Regular"/>
                <a:ea typeface="+mn-ea"/>
                <a:cs typeface="Roboto Slab Regular"/>
              </a:rPr>
              <a:t>Technology</a:t>
            </a:r>
          </a:p>
        </p:txBody>
      </p:sp>
      <p:sp>
        <p:nvSpPr>
          <p:cNvPr id="19" name="Chevron 18"/>
          <p:cNvSpPr/>
          <p:nvPr/>
        </p:nvSpPr>
        <p:spPr>
          <a:xfrm>
            <a:off x="1312633" y="3557018"/>
            <a:ext cx="640080" cy="734564"/>
          </a:xfrm>
          <a:prstGeom prst="chevron">
            <a:avLst>
              <a:gd name="adj" fmla="val 40572"/>
            </a:avLst>
          </a:prstGeom>
          <a:solidFill>
            <a:schemeClr val="bg1">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36630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0" name="Title 1"/>
          <p:cNvSpPr txBox="1">
            <a:spLocks/>
          </p:cNvSpPr>
          <p:nvPr/>
        </p:nvSpPr>
        <p:spPr>
          <a:xfrm>
            <a:off x="5715000" y="1600200"/>
            <a:ext cx="2971800" cy="4267200"/>
          </a:xfrm>
          <a:prstGeom prst="rect">
            <a:avLst/>
          </a:prstGeom>
        </p:spPr>
        <p:txBody>
          <a:bodyPr/>
          <a:lstStyle>
            <a:lvl1pPr>
              <a:defRPr sz="2600" b="0" i="1">
                <a:latin typeface="Roboto Slab Light"/>
                <a:ea typeface="+mj-ea"/>
                <a:cs typeface="Roboto Slab Light"/>
              </a:defRPr>
            </a:lvl1pPr>
          </a:lstStyle>
          <a:p>
            <a:pPr marL="0" marR="0" lvl="0" indent="0" algn="l" defTabSz="366309"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5E5E5E"/>
                </a:solidFill>
                <a:effectLst/>
                <a:uLnTx/>
                <a:uFillTx/>
                <a:ea typeface="+mj-ea"/>
              </a:rPr>
              <a:t>Managing cyber risk requires a holistic approach to create a culture of Cyber Confidence.</a:t>
            </a:r>
            <a:endParaRPr kumimoji="0" lang="en-US" sz="2000" i="0" u="none" strike="noStrike" kern="1200" cap="none" spc="0" normalizeH="0" baseline="0" noProof="0" dirty="0">
              <a:ln>
                <a:noFill/>
              </a:ln>
              <a:solidFill>
                <a:srgbClr val="5E5E5E"/>
              </a:solidFill>
              <a:effectLst/>
              <a:uLnTx/>
              <a:uFillTx/>
              <a:ea typeface="+mj-ea"/>
            </a:endParaRPr>
          </a:p>
        </p:txBody>
      </p:sp>
      <p:sp>
        <p:nvSpPr>
          <p:cNvPr id="22" name="object 4">
            <a:extLst>
              <a:ext uri="{FF2B5EF4-FFF2-40B4-BE49-F238E27FC236}">
                <a16:creationId xmlns:a16="http://schemas.microsoft.com/office/drawing/2014/main" id="{E7FEA374-1F6D-4D51-8F25-20BA08446E96}"/>
              </a:ext>
            </a:extLst>
          </p:cNvPr>
          <p:cNvSpPr/>
          <p:nvPr/>
        </p:nvSpPr>
        <p:spPr>
          <a:xfrm>
            <a:off x="0" y="0"/>
            <a:ext cx="9144000" cy="1075765"/>
          </a:xfrm>
          <a:custGeom>
            <a:avLst/>
            <a:gdLst/>
            <a:ahLst/>
            <a:cxnLst/>
            <a:rect l="l" t="t" r="r" b="b"/>
            <a:pathLst>
              <a:path w="10058400" h="1219200">
                <a:moveTo>
                  <a:pt x="0" y="1219200"/>
                </a:moveTo>
                <a:lnTo>
                  <a:pt x="10058400" y="1219200"/>
                </a:lnTo>
                <a:lnTo>
                  <a:pt x="10058400" y="0"/>
                </a:lnTo>
                <a:lnTo>
                  <a:pt x="0" y="0"/>
                </a:lnTo>
                <a:lnTo>
                  <a:pt x="0" y="1219200"/>
                </a:lnTo>
                <a:close/>
              </a:path>
            </a:pathLst>
          </a:custGeom>
          <a:solidFill>
            <a:srgbClr val="E9EAEA"/>
          </a:solidFill>
        </p:spPr>
        <p:txBody>
          <a:bodyPr wrap="square" lIns="0" tIns="0" rIns="0" bIns="0" rtlCol="0"/>
          <a:lstStyle/>
          <a:p>
            <a:pPr marL="0" marR="0" lvl="0" indent="0" algn="l" defTabSz="366309"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8">
            <a:extLst>
              <a:ext uri="{FF2B5EF4-FFF2-40B4-BE49-F238E27FC236}">
                <a16:creationId xmlns:a16="http://schemas.microsoft.com/office/drawing/2014/main" id="{455832FA-F58D-4617-ABED-F97AB4284584}"/>
              </a:ext>
            </a:extLst>
          </p:cNvPr>
          <p:cNvSpPr txBox="1">
            <a:spLocks/>
          </p:cNvSpPr>
          <p:nvPr/>
        </p:nvSpPr>
        <p:spPr>
          <a:xfrm>
            <a:off x="207819" y="403412"/>
            <a:ext cx="8012545" cy="430887"/>
          </a:xfrm>
          <a:prstGeom prst="rect">
            <a:avLst/>
          </a:prstGeom>
        </p:spPr>
        <p:txBody>
          <a:bodyPr vert="horz" wrap="square" lIns="0" tIns="0" rIns="0" bIns="0" rtlCol="0">
            <a:spAutoFit/>
          </a:bodyPr>
          <a:lstStyle>
            <a:lvl1pPr>
              <a:defRPr sz="2600" b="0" i="1">
                <a:latin typeface="Roboto Slab Light"/>
                <a:ea typeface="+mj-ea"/>
                <a:cs typeface="Roboto Slab Light"/>
              </a:defRPr>
            </a:lvl1pPr>
          </a:lstStyle>
          <a:p>
            <a:pPr marL="10175"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95662"/>
                </a:solidFill>
                <a:effectLst/>
                <a:uLnTx/>
                <a:uFillTx/>
                <a:latin typeface="Roboto Slab" pitchFamily="2" charset="0"/>
                <a:ea typeface="Roboto Slab" pitchFamily="2" charset="0"/>
              </a:rPr>
              <a:t>CyberConfidence</a:t>
            </a:r>
            <a:r>
              <a:rPr kumimoji="0" lang="en-US" sz="2800" b="0" i="0" u="none" strike="noStrike" kern="1200" cap="none" spc="0" normalizeH="0" baseline="0" noProof="0" dirty="0">
                <a:ln>
                  <a:noFill/>
                </a:ln>
                <a:solidFill>
                  <a:srgbClr val="495662"/>
                </a:solidFill>
                <a:effectLst/>
                <a:uLnTx/>
                <a:uFillTx/>
                <a:latin typeface="Roboto Slab" pitchFamily="2" charset="0"/>
                <a:ea typeface="Roboto Slab" pitchFamily="2" charset="0"/>
              </a:rPr>
              <a:t>™</a:t>
            </a:r>
          </a:p>
        </p:txBody>
      </p:sp>
    </p:spTree>
    <p:extLst>
      <p:ext uri="{BB962C8B-B14F-4D97-AF65-F5344CB8AC3E}">
        <p14:creationId xmlns:p14="http://schemas.microsoft.com/office/powerpoint/2010/main" val="243852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64" y="347567"/>
            <a:ext cx="7886700" cy="861460"/>
          </a:xfrm>
        </p:spPr>
        <p:txBody>
          <a:bodyPr>
            <a:normAutofit/>
          </a:bodyPr>
          <a:lstStyle/>
          <a:p>
            <a:r>
              <a:rPr lang="en-US" kern="1200" dirty="0">
                <a:latin typeface="Roboto Slab" pitchFamily="2" charset="0"/>
                <a:ea typeface="Roboto Slab" pitchFamily="2" charset="0"/>
              </a:rPr>
              <a:t>Security Rule – General Requirements</a:t>
            </a:r>
          </a:p>
        </p:txBody>
      </p:sp>
      <p:sp>
        <p:nvSpPr>
          <p:cNvPr id="3" name="Content Placeholder 2"/>
          <p:cNvSpPr>
            <a:spLocks noGrp="1"/>
          </p:cNvSpPr>
          <p:nvPr>
            <p:ph idx="1"/>
          </p:nvPr>
        </p:nvSpPr>
        <p:spPr>
          <a:xfrm>
            <a:off x="628649" y="1272819"/>
            <a:ext cx="5743798" cy="1242659"/>
          </a:xfrm>
        </p:spPr>
        <p:txBody>
          <a:bodyPr>
            <a:normAutofit/>
          </a:bodyPr>
          <a:lstStyle/>
          <a:p>
            <a:pPr marL="365760" indent="-274320">
              <a:lnSpc>
                <a:spcPct val="100000"/>
              </a:lnSpc>
              <a:spcBef>
                <a:spcPts val="1200"/>
              </a:spcBef>
              <a:buSzPct val="90000"/>
              <a:buFont typeface="+mj-lt"/>
              <a:buAutoNum type="arabicPeriod"/>
            </a:pPr>
            <a:r>
              <a:rPr lang="en-US" sz="1800" dirty="0"/>
              <a:t>“</a:t>
            </a:r>
            <a:r>
              <a:rPr lang="en-US" sz="1800" i="1" dirty="0"/>
              <a:t>Ensure the </a:t>
            </a:r>
            <a:r>
              <a:rPr lang="en-US" sz="1800" b="1" i="1" dirty="0"/>
              <a:t>confidentiality, integrity</a:t>
            </a:r>
            <a:r>
              <a:rPr lang="en-US" sz="1800" i="1" dirty="0"/>
              <a:t>, and </a:t>
            </a:r>
            <a:r>
              <a:rPr lang="en-US" sz="1800" b="1" i="1" dirty="0"/>
              <a:t>availability</a:t>
            </a:r>
            <a:r>
              <a:rPr lang="en-US" sz="1800" i="1" dirty="0"/>
              <a:t> of all electronic protected health information [</a:t>
            </a:r>
            <a:r>
              <a:rPr lang="en-US" sz="1800" i="1" dirty="0" err="1"/>
              <a:t>ePHI</a:t>
            </a:r>
            <a:r>
              <a:rPr lang="en-US" sz="1800" i="1" dirty="0"/>
              <a:t>] the covered entity or business associate </a:t>
            </a:r>
            <a:r>
              <a:rPr lang="en-US" sz="1800" i="1" u="sng" dirty="0"/>
              <a:t>creates</a:t>
            </a:r>
            <a:r>
              <a:rPr lang="en-US" sz="1800" i="1" dirty="0"/>
              <a:t>, </a:t>
            </a:r>
            <a:r>
              <a:rPr lang="en-US" sz="1800" i="1" u="sng" dirty="0"/>
              <a:t>receives</a:t>
            </a:r>
            <a:r>
              <a:rPr lang="en-US" sz="1800" i="1" dirty="0"/>
              <a:t>, </a:t>
            </a:r>
            <a:r>
              <a:rPr lang="en-US" sz="1800" i="1" u="sng" dirty="0"/>
              <a:t>maintains</a:t>
            </a:r>
            <a:r>
              <a:rPr lang="en-US" sz="1800" i="1" dirty="0"/>
              <a:t>, or </a:t>
            </a:r>
            <a:r>
              <a:rPr lang="en-US" sz="1800" i="1" u="sng" dirty="0"/>
              <a:t>transmits</a:t>
            </a:r>
            <a:r>
              <a:rPr lang="en-US" sz="1800" dirty="0"/>
              <a:t>.”</a:t>
            </a:r>
          </a:p>
        </p:txBody>
      </p:sp>
      <p:sp>
        <p:nvSpPr>
          <p:cNvPr id="4" name="TextBox 3"/>
          <p:cNvSpPr txBox="1"/>
          <p:nvPr/>
        </p:nvSpPr>
        <p:spPr>
          <a:xfrm>
            <a:off x="0" y="5867400"/>
            <a:ext cx="9296400" cy="769441"/>
          </a:xfrm>
          <a:prstGeom prst="rect">
            <a:avLst/>
          </a:prstGeom>
          <a:solidFill>
            <a:srgbClr val="1F1890"/>
          </a:solidFill>
        </p:spPr>
        <p:txBody>
          <a:bodyPr wrap="square" rtlCol="0" anchor="t">
            <a:spAutoFit/>
          </a:bodyPr>
          <a:lstStyle/>
          <a:p>
            <a:pPr algn="ctr"/>
            <a:r>
              <a:rPr lang="en-US" sz="2200" dirty="0">
                <a:solidFill>
                  <a:schemeClr val="bg1"/>
                </a:solidFill>
                <a:latin typeface="Roboto Slab Light"/>
                <a:cs typeface="Roboto Slab Light"/>
              </a:rPr>
              <a:t>Security rule requirements only apply to </a:t>
            </a:r>
            <a:r>
              <a:rPr lang="en-US" sz="2200" dirty="0" err="1">
                <a:solidFill>
                  <a:schemeClr val="bg1"/>
                </a:solidFill>
                <a:latin typeface="Roboto Slab Light"/>
                <a:cs typeface="Roboto Slab Light"/>
              </a:rPr>
              <a:t>ePHI</a:t>
            </a:r>
            <a:r>
              <a:rPr lang="en-US" sz="2200" dirty="0">
                <a:solidFill>
                  <a:schemeClr val="bg1"/>
                </a:solidFill>
                <a:latin typeface="Roboto Slab Light"/>
                <a:cs typeface="Roboto Slab Light"/>
              </a:rPr>
              <a:t> – </a:t>
            </a:r>
          </a:p>
          <a:p>
            <a:pPr algn="ctr"/>
            <a:r>
              <a:rPr lang="en-US" sz="2200" u="sng" dirty="0">
                <a:solidFill>
                  <a:schemeClr val="bg1"/>
                </a:solidFill>
                <a:latin typeface="Roboto Slab Light"/>
                <a:cs typeface="Roboto Slab Light"/>
              </a:rPr>
              <a:t>not</a:t>
            </a:r>
            <a:r>
              <a:rPr lang="en-US" sz="2200" dirty="0">
                <a:solidFill>
                  <a:schemeClr val="bg1"/>
                </a:solidFill>
                <a:latin typeface="Roboto Slab Light"/>
                <a:cs typeface="Roboto Slab Light"/>
              </a:rPr>
              <a:t> PHI stored on paper or transmitted orally.</a:t>
            </a:r>
          </a:p>
        </p:txBody>
      </p:sp>
      <p:grpSp>
        <p:nvGrpSpPr>
          <p:cNvPr id="11" name="Group 10">
            <a:extLst>
              <a:ext uri="{FF2B5EF4-FFF2-40B4-BE49-F238E27FC236}">
                <a16:creationId xmlns:a16="http://schemas.microsoft.com/office/drawing/2014/main" id="{99616700-9C8F-4D49-BB2B-E2A68FB8D11E}"/>
              </a:ext>
            </a:extLst>
          </p:cNvPr>
          <p:cNvGrpSpPr/>
          <p:nvPr/>
        </p:nvGrpSpPr>
        <p:grpSpPr>
          <a:xfrm>
            <a:off x="7315200" y="1295400"/>
            <a:ext cx="1478290" cy="1557754"/>
            <a:chOff x="7315200" y="1295400"/>
            <a:chExt cx="1478290" cy="1557754"/>
          </a:xfrm>
        </p:grpSpPr>
        <p:sp>
          <p:nvSpPr>
            <p:cNvPr id="5" name="TextBox 4"/>
            <p:cNvSpPr txBox="1"/>
            <p:nvPr/>
          </p:nvSpPr>
          <p:spPr>
            <a:xfrm>
              <a:off x="7315200" y="2514600"/>
              <a:ext cx="1478290" cy="338554"/>
            </a:xfrm>
            <a:prstGeom prst="rect">
              <a:avLst/>
            </a:prstGeom>
            <a:noFill/>
          </p:spPr>
          <p:txBody>
            <a:bodyPr wrap="none" rtlCol="0">
              <a:spAutoFit/>
            </a:bodyPr>
            <a:lstStyle/>
            <a:p>
              <a:r>
                <a:rPr lang="en-US" sz="1600" dirty="0"/>
                <a:t>45 CFR 164.306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95400"/>
              <a:ext cx="1464887" cy="1293269"/>
            </a:xfrm>
            <a:prstGeom prst="rect">
              <a:avLst/>
            </a:prstGeom>
          </p:spPr>
        </p:pic>
      </p:grpSp>
      <p:sp>
        <p:nvSpPr>
          <p:cNvPr id="7" name="Content Placeholder 2"/>
          <p:cNvSpPr txBox="1">
            <a:spLocks/>
          </p:cNvSpPr>
          <p:nvPr/>
        </p:nvSpPr>
        <p:spPr>
          <a:xfrm>
            <a:off x="2756406" y="2703839"/>
            <a:ext cx="4982892" cy="917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74320">
              <a:lnSpc>
                <a:spcPct val="100000"/>
              </a:lnSpc>
              <a:spcBef>
                <a:spcPts val="1500"/>
              </a:spcBef>
              <a:buSzPct val="90000"/>
              <a:buFont typeface="+mj-lt"/>
              <a:buAutoNum type="arabicPeriod" startAt="2"/>
            </a:pPr>
            <a:r>
              <a:rPr lang="en-US" sz="1800" i="1" dirty="0">
                <a:latin typeface="Roboto Light"/>
                <a:cs typeface="Roboto Light"/>
              </a:rPr>
              <a:t>“Protect against </a:t>
            </a:r>
            <a:r>
              <a:rPr lang="en-US" sz="1800" i="1" u="sng" dirty="0">
                <a:latin typeface="Roboto Light"/>
                <a:cs typeface="Roboto Light"/>
              </a:rPr>
              <a:t>any reasonably anticipated threats or hazards</a:t>
            </a:r>
            <a:r>
              <a:rPr lang="en-US" sz="1800" i="1" dirty="0">
                <a:latin typeface="Roboto Light"/>
                <a:cs typeface="Roboto Light"/>
              </a:rPr>
              <a:t> to the </a:t>
            </a:r>
            <a:r>
              <a:rPr lang="en-US" sz="1800" i="1" u="sng" dirty="0">
                <a:latin typeface="Roboto Light"/>
                <a:cs typeface="Roboto Light"/>
              </a:rPr>
              <a:t>security or integrity</a:t>
            </a:r>
            <a:r>
              <a:rPr lang="en-US" sz="1800" i="1" dirty="0">
                <a:latin typeface="Roboto Light"/>
                <a:cs typeface="Roboto Light"/>
              </a:rPr>
              <a:t> of such information.”</a:t>
            </a:r>
          </a:p>
        </p:txBody>
      </p:sp>
      <p:sp>
        <p:nvSpPr>
          <p:cNvPr id="8" name="Content Placeholder 2"/>
          <p:cNvSpPr txBox="1">
            <a:spLocks/>
          </p:cNvSpPr>
          <p:nvPr/>
        </p:nvSpPr>
        <p:spPr>
          <a:xfrm>
            <a:off x="628649" y="3960045"/>
            <a:ext cx="5502793" cy="9582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74320">
              <a:lnSpc>
                <a:spcPct val="110000"/>
              </a:lnSpc>
              <a:spcBef>
                <a:spcPts val="1500"/>
              </a:spcBef>
              <a:buSzPct val="90000"/>
              <a:buFont typeface="+mj-lt"/>
              <a:buAutoNum type="arabicPeriod" startAt="3"/>
            </a:pPr>
            <a:r>
              <a:rPr lang="en-US" sz="1800" i="1" dirty="0"/>
              <a:t>“Protect against </a:t>
            </a:r>
            <a:r>
              <a:rPr lang="en-US" sz="1800" i="1" u="sng" dirty="0"/>
              <a:t>any reasonably anticipated uses or disclosure of such information that are not permitted or required </a:t>
            </a:r>
            <a:r>
              <a:rPr lang="en-US" sz="1800" i="1" dirty="0"/>
              <a:t>by the Privacy Rule.”</a:t>
            </a:r>
          </a:p>
        </p:txBody>
      </p:sp>
      <p:sp>
        <p:nvSpPr>
          <p:cNvPr id="9" name="Content Placeholder 2"/>
          <p:cNvSpPr txBox="1">
            <a:spLocks/>
          </p:cNvSpPr>
          <p:nvPr/>
        </p:nvSpPr>
        <p:spPr>
          <a:xfrm>
            <a:off x="628649" y="5139070"/>
            <a:ext cx="7983057" cy="742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90"/>
              </a:buClr>
              <a:buSzPct val="75000"/>
              <a:buFont typeface="Wingdings" charset="2"/>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charset="2"/>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74320">
              <a:spcBef>
                <a:spcPts val="1500"/>
              </a:spcBef>
              <a:buSzPct val="90000"/>
              <a:buFont typeface="+mj-lt"/>
              <a:buAutoNum type="arabicPeriod" startAt="4"/>
            </a:pPr>
            <a:r>
              <a:rPr lang="en-US" sz="1800" i="1" dirty="0">
                <a:latin typeface="Roboto Light"/>
                <a:cs typeface="Roboto Light"/>
              </a:rPr>
              <a:t>“Ensure compliance with this [rule] by the workforce.”</a:t>
            </a: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6407" y="2684282"/>
            <a:ext cx="1462998" cy="9733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447" y="3997108"/>
            <a:ext cx="1496787" cy="98701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6" name="TextBox 15"/>
          <p:cNvSpPr txBox="1"/>
          <p:nvPr/>
        </p:nvSpPr>
        <p:spPr>
          <a:xfrm>
            <a:off x="7202828" y="762000"/>
            <a:ext cx="1941172" cy="276999"/>
          </a:xfrm>
          <a:prstGeom prst="rect">
            <a:avLst/>
          </a:prstGeom>
          <a:noFill/>
        </p:spPr>
        <p:txBody>
          <a:bodyPr wrap="square" rtlCol="0">
            <a:spAutoFit/>
          </a:bodyPr>
          <a:lstStyle/>
          <a:p>
            <a:r>
              <a:rPr lang="en-US" sz="1200" dirty="0">
                <a:solidFill>
                  <a:schemeClr val="tx1">
                    <a:lumMod val="50000"/>
                    <a:lumOff val="50000"/>
                  </a:schemeClr>
                </a:solidFill>
              </a:rPr>
              <a:t>Module 4: Security Rule</a:t>
            </a:r>
          </a:p>
        </p:txBody>
      </p:sp>
    </p:spTree>
    <p:extLst>
      <p:ext uri="{BB962C8B-B14F-4D97-AF65-F5344CB8AC3E}">
        <p14:creationId xmlns:p14="http://schemas.microsoft.com/office/powerpoint/2010/main" val="227137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10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1000"/>
                                        <p:tgtEl>
                                          <p:spTgt spid="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10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900" fill="hold"/>
                                        <p:tgtEl>
                                          <p:spTgt spid="4"/>
                                        </p:tgtEl>
                                        <p:attrNameLst>
                                          <p:attrName>ppt_w</p:attrName>
                                        </p:attrNameLst>
                                      </p:cBhvr>
                                      <p:tavLst>
                                        <p:tav tm="0">
                                          <p:val>
                                            <p:strVal val="#ppt_w*0.70"/>
                                          </p:val>
                                        </p:tav>
                                        <p:tav tm="100000">
                                          <p:val>
                                            <p:strVal val="#ppt_w"/>
                                          </p:val>
                                        </p:tav>
                                      </p:tavLst>
                                    </p:anim>
                                    <p:anim calcmode="lin" valueType="num">
                                      <p:cBhvr>
                                        <p:cTn id="37" dur="900" fill="hold"/>
                                        <p:tgtEl>
                                          <p:spTgt spid="4"/>
                                        </p:tgtEl>
                                        <p:attrNameLst>
                                          <p:attrName>ppt_h</p:attrName>
                                        </p:attrNameLst>
                                      </p:cBhvr>
                                      <p:tavLst>
                                        <p:tav tm="0">
                                          <p:val>
                                            <p:strVal val="#ppt_h"/>
                                          </p:val>
                                        </p:tav>
                                        <p:tav tm="100000">
                                          <p:val>
                                            <p:strVal val="#ppt_h"/>
                                          </p:val>
                                        </p:tav>
                                      </p:tavLst>
                                    </p:anim>
                                    <p:animEffect transition="in" filter="fade">
                                      <p:cBhvr>
                                        <p:cTn id="38"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7762875" cy="430887"/>
          </a:xfrm>
        </p:spPr>
        <p:txBody>
          <a:bodyPr/>
          <a:lstStyle/>
          <a:p>
            <a:r>
              <a:rPr lang="en-US" dirty="0">
                <a:latin typeface="Roboto Slab" pitchFamily="2" charset="0"/>
                <a:ea typeface="Roboto Slab" pitchFamily="2" charset="0"/>
                <a:cs typeface="Roboto Slab Light"/>
              </a:rPr>
              <a:t>Technical Safeguards - Summary</a:t>
            </a:r>
          </a:p>
        </p:txBody>
      </p:sp>
      <p:sp>
        <p:nvSpPr>
          <p:cNvPr id="6" name="TextBox 5"/>
          <p:cNvSpPr txBox="1"/>
          <p:nvPr/>
        </p:nvSpPr>
        <p:spPr>
          <a:xfrm>
            <a:off x="7202828" y="762000"/>
            <a:ext cx="1941172" cy="276999"/>
          </a:xfrm>
          <a:prstGeom prst="rect">
            <a:avLst/>
          </a:prstGeom>
          <a:noFill/>
        </p:spPr>
        <p:txBody>
          <a:bodyPr wrap="square" rtlCol="0">
            <a:spAutoFit/>
          </a:bodyPr>
          <a:lstStyle/>
          <a:p>
            <a:r>
              <a:rPr lang="en-US" sz="1200" dirty="0">
                <a:solidFill>
                  <a:schemeClr val="tx1">
                    <a:lumMod val="50000"/>
                    <a:lumOff val="50000"/>
                  </a:schemeClr>
                </a:solidFill>
              </a:rPr>
              <a:t>Module 4: Security Rule</a:t>
            </a:r>
          </a:p>
        </p:txBody>
      </p:sp>
      <p:grpSp>
        <p:nvGrpSpPr>
          <p:cNvPr id="2" name="Group 1"/>
          <p:cNvGrpSpPr/>
          <p:nvPr/>
        </p:nvGrpSpPr>
        <p:grpSpPr>
          <a:xfrm>
            <a:off x="228600" y="1256276"/>
            <a:ext cx="8915400" cy="5373124"/>
            <a:chOff x="940810" y="1256277"/>
            <a:chExt cx="7507165" cy="4717466"/>
          </a:xfrm>
        </p:grpSpPr>
        <p:grpSp>
          <p:nvGrpSpPr>
            <p:cNvPr id="22" name="Group 21"/>
            <p:cNvGrpSpPr/>
            <p:nvPr/>
          </p:nvGrpSpPr>
          <p:grpSpPr>
            <a:xfrm>
              <a:off x="2865589" y="1256277"/>
              <a:ext cx="3153067" cy="877594"/>
              <a:chOff x="1500009" y="1536468"/>
              <a:chExt cx="3153067" cy="877594"/>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367" y="1575783"/>
                <a:ext cx="1259709" cy="83827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9" name="TextBox 18"/>
              <p:cNvSpPr txBox="1"/>
              <p:nvPr/>
            </p:nvSpPr>
            <p:spPr>
              <a:xfrm>
                <a:off x="1500009" y="1536468"/>
                <a:ext cx="1761060" cy="769441"/>
              </a:xfrm>
              <a:prstGeom prst="rect">
                <a:avLst/>
              </a:prstGeom>
              <a:solidFill>
                <a:schemeClr val="bg1"/>
              </a:solidFill>
              <a:ln>
                <a:noFill/>
              </a:ln>
              <a:effectLst>
                <a:outerShdw blurRad="50800" dist="38100" dir="2700000" algn="tl" rotWithShape="0">
                  <a:prstClr val="black">
                    <a:alpha val="40000"/>
                  </a:prstClr>
                </a:outerShdw>
              </a:effectLst>
            </p:spPr>
            <p:txBody>
              <a:bodyPr wrap="none" rtlCol="0">
                <a:spAutoFit/>
              </a:bodyPr>
              <a:lstStyle/>
              <a:p>
                <a:pPr marL="274320" indent="-274320">
                  <a:buAutoNum type="arabicPeriod"/>
                </a:pPr>
                <a:r>
                  <a:rPr lang="en-US" sz="1600" b="1" dirty="0"/>
                  <a:t>Access controls</a:t>
                </a:r>
                <a:endParaRPr lang="en-US" sz="1400" b="1" dirty="0"/>
              </a:p>
              <a:p>
                <a:r>
                  <a:rPr lang="en-US" sz="1400" b="1" dirty="0"/>
                  <a:t>      - </a:t>
                </a:r>
                <a:r>
                  <a:rPr lang="en-US" sz="1400" i="1" dirty="0"/>
                  <a:t>Who?</a:t>
                </a:r>
              </a:p>
              <a:p>
                <a:r>
                  <a:rPr lang="en-US" sz="1400" i="1" dirty="0"/>
                  <a:t>      </a:t>
                </a:r>
                <a:r>
                  <a:rPr lang="en-US" sz="1400" dirty="0"/>
                  <a:t>- </a:t>
                </a:r>
                <a:r>
                  <a:rPr lang="en-US" sz="1400" i="1" dirty="0"/>
                  <a:t>What</a:t>
                </a:r>
                <a:r>
                  <a:rPr lang="en-US" sz="1400" dirty="0"/>
                  <a:t>?</a:t>
                </a:r>
              </a:p>
            </p:txBody>
          </p:sp>
        </p:grpSp>
        <p:grpSp>
          <p:nvGrpSpPr>
            <p:cNvPr id="21" name="Group 20"/>
            <p:cNvGrpSpPr/>
            <p:nvPr/>
          </p:nvGrpSpPr>
          <p:grpSpPr>
            <a:xfrm>
              <a:off x="3746119" y="2678357"/>
              <a:ext cx="1970855" cy="1598399"/>
              <a:chOff x="4364635" y="2838452"/>
              <a:chExt cx="2576858" cy="2129892"/>
            </a:xfrm>
          </p:grpSpPr>
          <p:grpSp>
            <p:nvGrpSpPr>
              <p:cNvPr id="14" name="Group 13"/>
              <p:cNvGrpSpPr/>
              <p:nvPr/>
            </p:nvGrpSpPr>
            <p:grpSpPr>
              <a:xfrm>
                <a:off x="4738686" y="3058624"/>
                <a:ext cx="1837218" cy="1643047"/>
                <a:chOff x="3548744" y="2449284"/>
                <a:chExt cx="2203210" cy="189883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744" y="2449284"/>
                  <a:ext cx="2203210" cy="1835549"/>
                </a:xfrm>
                <a:prstGeom prst="rect">
                  <a:avLst/>
                </a:prstGeom>
              </p:spPr>
            </p:pic>
            <p:sp>
              <p:nvSpPr>
                <p:cNvPr id="13" name="TextBox 12"/>
                <p:cNvSpPr txBox="1"/>
                <p:nvPr/>
              </p:nvSpPr>
              <p:spPr>
                <a:xfrm>
                  <a:off x="3945003" y="3978791"/>
                  <a:ext cx="1319913" cy="369331"/>
                </a:xfrm>
                <a:prstGeom prst="rect">
                  <a:avLst/>
                </a:prstGeom>
                <a:noFill/>
              </p:spPr>
              <p:txBody>
                <a:bodyPr wrap="none" rtlCol="0">
                  <a:spAutoFit/>
                </a:bodyPr>
                <a:lstStyle/>
                <a:p>
                  <a:r>
                    <a:rPr lang="en-US" sz="1400" b="1" dirty="0"/>
                    <a:t>Data Center</a:t>
                  </a:r>
                </a:p>
              </p:txBody>
            </p:sp>
          </p:grpSp>
          <p:sp>
            <p:nvSpPr>
              <p:cNvPr id="20" name="Cloud 19"/>
              <p:cNvSpPr/>
              <p:nvPr/>
            </p:nvSpPr>
            <p:spPr>
              <a:xfrm rot="11485802">
                <a:off x="4364635" y="2838452"/>
                <a:ext cx="2576858" cy="21298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40810" y="2208458"/>
              <a:ext cx="2124299" cy="1870430"/>
              <a:chOff x="1234208" y="2599624"/>
              <a:chExt cx="2124299" cy="1870430"/>
            </a:xfrm>
          </p:grpSpPr>
          <p:sp>
            <p:nvSpPr>
              <p:cNvPr id="23" name="TextBox 22"/>
              <p:cNvSpPr txBox="1"/>
              <p:nvPr/>
            </p:nvSpPr>
            <p:spPr>
              <a:xfrm>
                <a:off x="1234208" y="2599624"/>
                <a:ext cx="2124299" cy="76944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marL="274320" indent="-274320">
                  <a:buFont typeface="+mj-lt"/>
                  <a:buAutoNum type="arabicPeriod" startAt="2"/>
                </a:pPr>
                <a:r>
                  <a:rPr lang="en-US" sz="1600" b="1" dirty="0"/>
                  <a:t>Audit controls</a:t>
                </a:r>
                <a:endParaRPr lang="en-US" sz="1400" b="1" dirty="0"/>
              </a:p>
              <a:p>
                <a:r>
                  <a:rPr lang="en-US" sz="1400" b="1" dirty="0"/>
                  <a:t>      - </a:t>
                </a:r>
                <a:r>
                  <a:rPr lang="en-US" sz="1400" dirty="0"/>
                  <a:t>Log of all </a:t>
                </a:r>
                <a:r>
                  <a:rPr lang="en-US" sz="1400" dirty="0" err="1"/>
                  <a:t>ePHI</a:t>
                </a:r>
                <a:r>
                  <a:rPr lang="en-US" sz="1400" dirty="0"/>
                  <a:t> activity</a:t>
                </a:r>
              </a:p>
              <a:p>
                <a:r>
                  <a:rPr lang="en-US" sz="1400" dirty="0"/>
                  <a:t>      - Monitoring of logs</a:t>
                </a:r>
              </a:p>
            </p:txBody>
          </p:sp>
          <p:pic>
            <p:nvPicPr>
              <p:cNvPr id="27" name="Picture 26"/>
              <p:cNvPicPr>
                <a:picLocks noChangeAspect="1"/>
              </p:cNvPicPr>
              <p:nvPr/>
            </p:nvPicPr>
            <p:blipFill>
              <a:blip r:embed="rId5" cstate="print">
                <a:grayscl/>
                <a:extLst>
                  <a:ext uri="{BEBA8EAE-BF5A-486C-A8C5-ECC9F3942E4B}">
                    <a14:imgProps xmlns:a14="http://schemas.microsoft.com/office/drawing/2010/main">
                      <a14:imgLayer r:embed="rId6">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453155" y="3495691"/>
                <a:ext cx="1905352" cy="974363"/>
              </a:xfrm>
              <a:prstGeom prst="rect">
                <a:avLst/>
              </a:prstGeom>
            </p:spPr>
          </p:pic>
        </p:grpSp>
        <p:cxnSp>
          <p:nvCxnSpPr>
            <p:cNvPr id="30" name="Straight Arrow Connector 29"/>
            <p:cNvCxnSpPr>
              <a:stCxn id="19" idx="2"/>
            </p:cNvCxnSpPr>
            <p:nvPr/>
          </p:nvCxnSpPr>
          <p:spPr>
            <a:xfrm>
              <a:off x="3746119" y="2025718"/>
              <a:ext cx="538810" cy="9059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a:off x="3065109" y="3439558"/>
              <a:ext cx="967095" cy="0"/>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019761" y="4355096"/>
              <a:ext cx="3719947" cy="1618647"/>
              <a:chOff x="2408996" y="4481722"/>
              <a:chExt cx="3719947" cy="1618647"/>
            </a:xfrm>
          </p:grpSpPr>
          <p:sp>
            <p:nvSpPr>
              <p:cNvPr id="34" name="TextBox 33"/>
              <p:cNvSpPr txBox="1"/>
              <p:nvPr/>
            </p:nvSpPr>
            <p:spPr>
              <a:xfrm>
                <a:off x="2408996" y="4481722"/>
                <a:ext cx="2456804" cy="76944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74320" indent="-274320">
                  <a:buFont typeface="+mj-lt"/>
                  <a:buAutoNum type="arabicPeriod" startAt="3"/>
                </a:pPr>
                <a:r>
                  <a:rPr lang="en-US" sz="1600" b="1" dirty="0"/>
                  <a:t>Data integrity</a:t>
                </a:r>
                <a:endParaRPr lang="en-US" sz="1400" b="1" dirty="0"/>
              </a:p>
              <a:p>
                <a:r>
                  <a:rPr lang="en-US" sz="1400" b="1" dirty="0"/>
                  <a:t>      </a:t>
                </a:r>
                <a:r>
                  <a:rPr lang="en-US" sz="1400" dirty="0"/>
                  <a:t>- Uncorrupted (a=a; b=b; …)</a:t>
                </a:r>
              </a:p>
              <a:p>
                <a:r>
                  <a:rPr lang="en-US" sz="1400" dirty="0"/>
                  <a:t>      - Preserved without loss</a:t>
                </a:r>
              </a:p>
            </p:txBody>
          </p:sp>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l="21717" t="58965" r="8932" b="2100"/>
              <a:stretch/>
            </p:blipFill>
            <p:spPr>
              <a:xfrm>
                <a:off x="3845219" y="5344479"/>
                <a:ext cx="2283724" cy="755890"/>
              </a:xfrm>
              <a:prstGeom prst="rect">
                <a:avLst/>
              </a:prstGeom>
            </p:spPr>
          </p:pic>
        </p:grpSp>
        <p:grpSp>
          <p:nvGrpSpPr>
            <p:cNvPr id="41" name="Group 40"/>
            <p:cNvGrpSpPr/>
            <p:nvPr/>
          </p:nvGrpSpPr>
          <p:grpSpPr>
            <a:xfrm>
              <a:off x="4591279" y="4076629"/>
              <a:ext cx="103794" cy="1141224"/>
              <a:chOff x="4591279" y="4076629"/>
              <a:chExt cx="103794" cy="1141224"/>
            </a:xfrm>
          </p:grpSpPr>
          <p:cxnSp>
            <p:nvCxnSpPr>
              <p:cNvPr id="39" name="Straight Arrow Connector 38"/>
              <p:cNvCxnSpPr>
                <a:stCxn id="20" idx="3"/>
                <a:endCxn id="36" idx="0"/>
              </p:cNvCxnSpPr>
              <p:nvPr/>
            </p:nvCxnSpPr>
            <p:spPr>
              <a:xfrm>
                <a:off x="4591279" y="4171328"/>
                <a:ext cx="6567" cy="1046525"/>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V="1">
                <a:off x="4695073" y="4076629"/>
                <a:ext cx="0" cy="993209"/>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637773" y="2173186"/>
              <a:ext cx="2743717" cy="1214261"/>
              <a:chOff x="5897265" y="2186306"/>
              <a:chExt cx="2743717" cy="1214261"/>
            </a:xfrm>
          </p:grpSpPr>
          <p:sp>
            <p:nvSpPr>
              <p:cNvPr id="48" name="TextBox 47"/>
              <p:cNvSpPr txBox="1"/>
              <p:nvPr/>
            </p:nvSpPr>
            <p:spPr>
              <a:xfrm>
                <a:off x="6726461" y="2186306"/>
                <a:ext cx="1914521" cy="5847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74320" indent="-274320">
                  <a:buFont typeface="+mj-lt"/>
                  <a:buAutoNum type="arabicPeriod" startAt="5"/>
                </a:pPr>
                <a:r>
                  <a:rPr lang="en-US" sz="1600" b="1" dirty="0"/>
                  <a:t>Secure Transmission</a:t>
                </a:r>
                <a:endParaRPr lang="en-US" sz="1400" b="1" dirty="0"/>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7265" y="2579942"/>
                <a:ext cx="1094166" cy="820625"/>
              </a:xfrm>
              <a:prstGeom prst="rect">
                <a:avLst/>
              </a:prstGeom>
              <a:effectLst>
                <a:outerShdw blurRad="50800" dist="38100" dir="2700000" algn="tl" rotWithShape="0">
                  <a:prstClr val="black">
                    <a:alpha val="40000"/>
                  </a:prstClr>
                </a:outerShdw>
              </a:effectLst>
            </p:spPr>
          </p:pic>
        </p:grpSp>
        <p:grpSp>
          <p:nvGrpSpPr>
            <p:cNvPr id="61" name="Group 60"/>
            <p:cNvGrpSpPr/>
            <p:nvPr/>
          </p:nvGrpSpPr>
          <p:grpSpPr>
            <a:xfrm>
              <a:off x="5388801" y="3898696"/>
              <a:ext cx="3059174" cy="1279652"/>
              <a:chOff x="5388801" y="3898696"/>
              <a:chExt cx="3059174" cy="1279652"/>
            </a:xfrm>
          </p:grpSpPr>
          <p:cxnSp>
            <p:nvCxnSpPr>
              <p:cNvPr id="59" name="Straight Arrow Connector 58"/>
              <p:cNvCxnSpPr/>
              <p:nvPr/>
            </p:nvCxnSpPr>
            <p:spPr>
              <a:xfrm flipH="1" flipV="1">
                <a:off x="5388801" y="3898696"/>
                <a:ext cx="715437" cy="62948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5501414" y="3941698"/>
                <a:ext cx="2946561" cy="1236650"/>
                <a:chOff x="5501414" y="3941698"/>
                <a:chExt cx="2946561" cy="1236650"/>
              </a:xfrm>
            </p:grpSpPr>
            <p:grpSp>
              <p:nvGrpSpPr>
                <p:cNvPr id="47" name="Group 46"/>
                <p:cNvGrpSpPr/>
                <p:nvPr/>
              </p:nvGrpSpPr>
              <p:grpSpPr>
                <a:xfrm>
                  <a:off x="5953036" y="3941698"/>
                  <a:ext cx="2494939" cy="1236650"/>
                  <a:chOff x="5845579" y="3860572"/>
                  <a:chExt cx="2494939" cy="1236650"/>
                </a:xfrm>
              </p:grpSpPr>
              <p:sp>
                <p:nvSpPr>
                  <p:cNvPr id="43" name="TextBox 42"/>
                  <p:cNvSpPr txBox="1"/>
                  <p:nvPr/>
                </p:nvSpPr>
                <p:spPr>
                  <a:xfrm>
                    <a:off x="6425997" y="3860572"/>
                    <a:ext cx="1914521" cy="5847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74320" indent="-274320">
                      <a:buFont typeface="+mj-lt"/>
                      <a:buAutoNum type="arabicPeriod" startAt="4"/>
                    </a:pPr>
                    <a:r>
                      <a:rPr lang="en-US" sz="1600" b="1" dirty="0"/>
                      <a:t>Person or Entity Authentication</a:t>
                    </a:r>
                    <a:endParaRPr lang="en-US" sz="1400" b="1" dirty="0"/>
                  </a:p>
                </p:txBody>
              </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5579" y="4445347"/>
                    <a:ext cx="1384176" cy="651875"/>
                  </a:xfrm>
                  <a:prstGeom prst="rect">
                    <a:avLst/>
                  </a:prstGeom>
                  <a:effectLst>
                    <a:outerShdw blurRad="50800" dist="38100" dir="2700000" algn="tl" rotWithShape="0">
                      <a:prstClr val="black">
                        <a:alpha val="40000"/>
                      </a:prstClr>
                    </a:outerShdw>
                  </a:effectLst>
                </p:spPr>
              </p:pic>
            </p:grpSp>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1414" y="4134105"/>
                  <a:ext cx="786124" cy="245664"/>
                </a:xfrm>
                <a:prstGeom prst="rect">
                  <a:avLst/>
                </a:prstGeom>
              </p:spPr>
            </p:pic>
          </p:grpSp>
        </p:grpSp>
      </p:grpSp>
    </p:spTree>
    <p:extLst>
      <p:ext uri="{BB962C8B-B14F-4D97-AF65-F5344CB8AC3E}">
        <p14:creationId xmlns:p14="http://schemas.microsoft.com/office/powerpoint/2010/main" val="121515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86700" cy="430887"/>
          </a:xfrm>
        </p:spPr>
        <p:txBody>
          <a:bodyPr/>
          <a:lstStyle/>
          <a:p>
            <a:r>
              <a:rPr lang="en-US" dirty="0">
                <a:latin typeface="Roboto Slab" pitchFamily="2" charset="0"/>
                <a:ea typeface="Roboto Slab" pitchFamily="2" charset="0"/>
              </a:rPr>
              <a:t>Common Cyber Threats</a:t>
            </a:r>
          </a:p>
        </p:txBody>
      </p:sp>
      <p:sp>
        <p:nvSpPr>
          <p:cNvPr id="4" name="TextBox 3"/>
          <p:cNvSpPr txBox="1"/>
          <p:nvPr/>
        </p:nvSpPr>
        <p:spPr>
          <a:xfrm>
            <a:off x="5954233" y="86057"/>
            <a:ext cx="1941172" cy="276999"/>
          </a:xfrm>
          <a:prstGeom prst="rect">
            <a:avLst/>
          </a:prstGeom>
          <a:noFill/>
        </p:spPr>
        <p:txBody>
          <a:bodyPr wrap="square" rtlCol="0">
            <a:spAutoFit/>
          </a:bodyPr>
          <a:lstStyle/>
          <a:p>
            <a:r>
              <a:rPr lang="en-US" sz="1200" dirty="0">
                <a:solidFill>
                  <a:schemeClr val="tx1">
                    <a:lumMod val="50000"/>
                    <a:lumOff val="50000"/>
                  </a:schemeClr>
                </a:solidFill>
              </a:rPr>
              <a:t>Module 5: Risk Assessment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9238"/>
          <a:stretch/>
        </p:blipFill>
        <p:spPr>
          <a:xfrm>
            <a:off x="2519140" y="3048000"/>
            <a:ext cx="3610420" cy="2534139"/>
          </a:xfrm>
          <a:prstGeom prst="rect">
            <a:avLst/>
          </a:prstGeom>
        </p:spPr>
      </p:pic>
    </p:spTree>
    <p:extLst>
      <p:ext uri="{BB962C8B-B14F-4D97-AF65-F5344CB8AC3E}">
        <p14:creationId xmlns:p14="http://schemas.microsoft.com/office/powerpoint/2010/main" val="156432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32B9-7DB9-44D1-90BE-23C18A301B1A}"/>
              </a:ext>
            </a:extLst>
          </p:cNvPr>
          <p:cNvSpPr>
            <a:spLocks noGrp="1"/>
          </p:cNvSpPr>
          <p:nvPr>
            <p:ph type="title"/>
          </p:nvPr>
        </p:nvSpPr>
        <p:spPr>
          <a:xfrm>
            <a:off x="381000" y="457200"/>
            <a:ext cx="8012545" cy="430887"/>
          </a:xfrm>
        </p:spPr>
        <p:txBody>
          <a:bodyPr/>
          <a:lstStyle/>
          <a:p>
            <a:r>
              <a:rPr lang="en-US" dirty="0">
                <a:latin typeface="Roboto Slab" pitchFamily="2" charset="0"/>
                <a:ea typeface="Roboto Slab" pitchFamily="2" charset="0"/>
              </a:rPr>
              <a:t>Password Management</a:t>
            </a:r>
          </a:p>
        </p:txBody>
      </p:sp>
      <p:sp>
        <p:nvSpPr>
          <p:cNvPr id="3" name="Content Placeholder 2">
            <a:extLst>
              <a:ext uri="{FF2B5EF4-FFF2-40B4-BE49-F238E27FC236}">
                <a16:creationId xmlns:a16="http://schemas.microsoft.com/office/drawing/2014/main" id="{4EB38179-780C-4AD1-B92B-71428EF1015C}"/>
              </a:ext>
            </a:extLst>
          </p:cNvPr>
          <p:cNvSpPr>
            <a:spLocks noGrp="1"/>
          </p:cNvSpPr>
          <p:nvPr>
            <p:ph idx="1"/>
          </p:nvPr>
        </p:nvSpPr>
        <p:spPr>
          <a:xfrm>
            <a:off x="381000" y="1447800"/>
            <a:ext cx="8153400" cy="5029200"/>
          </a:xfrm>
        </p:spPr>
        <p:txBody>
          <a:bodyPr>
            <a:normAutofit fontScale="92500" lnSpcReduction="20000"/>
          </a:bodyPr>
          <a:lstStyle/>
          <a:p>
            <a:r>
              <a:rPr lang="en-US" sz="2400" dirty="0">
                <a:cs typeface="Roboto Light"/>
              </a:rPr>
              <a:t>Weak passwords can easily be hacked!</a:t>
            </a:r>
          </a:p>
          <a:p>
            <a:pPr marL="800100" lvl="1" indent="-342900">
              <a:buFont typeface="Arial" panose="020B0604020202020204" pitchFamily="34" charset="0"/>
              <a:buChar char="•"/>
            </a:pPr>
            <a:r>
              <a:rPr lang="en-US" sz="2400" b="1" dirty="0">
                <a:latin typeface="Roboto Light"/>
                <a:cs typeface="Roboto Light"/>
              </a:rPr>
              <a:t>Brute Force </a:t>
            </a:r>
            <a:r>
              <a:rPr lang="en-US" sz="2400" dirty="0">
                <a:latin typeface="Roboto Light"/>
                <a:cs typeface="Roboto Light"/>
              </a:rPr>
              <a:t>Attack – Automated and efficient!</a:t>
            </a:r>
          </a:p>
          <a:p>
            <a:endParaRPr lang="en-US" sz="2400" dirty="0">
              <a:cs typeface="Roboto Light"/>
            </a:endParaRPr>
          </a:p>
          <a:p>
            <a:r>
              <a:rPr lang="en-US" sz="2400" dirty="0">
                <a:cs typeface="Roboto Light"/>
              </a:rPr>
              <a:t>Must be complex, long, and easy to remember, based on a phrase.</a:t>
            </a:r>
          </a:p>
          <a:p>
            <a:pPr marL="800100" lvl="1" indent="-342900">
              <a:buFont typeface="Arial" panose="020B0604020202020204" pitchFamily="34" charset="0"/>
              <a:buChar char="•"/>
            </a:pPr>
            <a:r>
              <a:rPr lang="en-US" sz="2400" dirty="0">
                <a:latin typeface="Roboto Light"/>
                <a:cs typeface="Roboto Light"/>
              </a:rPr>
              <a:t>Example – MpAb4$f$2ad!</a:t>
            </a:r>
          </a:p>
          <a:p>
            <a:pPr marL="800100" lvl="1" indent="-342900">
              <a:buFont typeface="Arial" panose="020B0604020202020204" pitchFamily="34" charset="0"/>
              <a:buChar char="•"/>
            </a:pPr>
            <a:r>
              <a:rPr lang="en-US" sz="1900" dirty="0">
                <a:latin typeface="Roboto Light"/>
                <a:cs typeface="Roboto Light"/>
              </a:rPr>
              <a:t>My puppy Abby begs for salmon flavored snacks twice a day!</a:t>
            </a:r>
          </a:p>
          <a:p>
            <a:endParaRPr lang="en-US" sz="2400" dirty="0">
              <a:cs typeface="Roboto Light"/>
            </a:endParaRPr>
          </a:p>
          <a:p>
            <a:r>
              <a:rPr lang="en-US" sz="2400" b="1" dirty="0">
                <a:cs typeface="Roboto Light"/>
              </a:rPr>
              <a:t>Never</a:t>
            </a:r>
            <a:r>
              <a:rPr lang="en-US" sz="2400" dirty="0">
                <a:cs typeface="Roboto Light"/>
              </a:rPr>
              <a:t> use home personal passwords at work!</a:t>
            </a:r>
          </a:p>
          <a:p>
            <a:pPr marL="800100" lvl="1" indent="-342900">
              <a:buFont typeface="Arial" panose="020B0604020202020204" pitchFamily="34" charset="0"/>
              <a:buChar char="•"/>
            </a:pPr>
            <a:r>
              <a:rPr lang="en-US" sz="2400" dirty="0">
                <a:latin typeface="Roboto Light"/>
                <a:cs typeface="Roboto Light"/>
              </a:rPr>
              <a:t>Consumer hacks could compromise your organization.</a:t>
            </a:r>
          </a:p>
          <a:p>
            <a:pPr marL="1485900" lvl="2" indent="-342900"/>
            <a:r>
              <a:rPr lang="en-US" sz="2400" dirty="0">
                <a:latin typeface="Roboto Light"/>
                <a:cs typeface="Roboto Light"/>
              </a:rPr>
              <a:t>Breaches at Yahoo, Facebook, Google, etc.</a:t>
            </a:r>
          </a:p>
          <a:p>
            <a:endParaRPr lang="en-US" sz="2400" dirty="0">
              <a:cs typeface="Roboto Light"/>
            </a:endParaRPr>
          </a:p>
          <a:p>
            <a:r>
              <a:rPr lang="en-US" sz="2400" dirty="0">
                <a:cs typeface="Roboto Light"/>
              </a:rPr>
              <a:t>Never share your password or write it down.</a:t>
            </a:r>
          </a:p>
          <a:p>
            <a:endParaRPr lang="en-US" sz="2400" dirty="0">
              <a:cs typeface="Roboto Light"/>
            </a:endParaRPr>
          </a:p>
          <a:p>
            <a:r>
              <a:rPr lang="en-US" sz="2400" dirty="0">
                <a:cs typeface="Roboto Light"/>
              </a:rPr>
              <a:t>Have to remember a lot of passwords?</a:t>
            </a:r>
          </a:p>
          <a:p>
            <a:pPr marL="914400" lvl="1" indent="-457200">
              <a:buFont typeface="Arial" panose="020B0604020202020204" pitchFamily="34" charset="0"/>
              <a:buChar char="•"/>
            </a:pPr>
            <a:r>
              <a:rPr lang="en-US" sz="2400" dirty="0">
                <a:latin typeface="Roboto Light"/>
                <a:cs typeface="Roboto Light"/>
              </a:rPr>
              <a:t>Get a password manager with encrypted vault.</a:t>
            </a:r>
          </a:p>
          <a:p>
            <a:pPr marL="914400" lvl="1" indent="-457200">
              <a:buFont typeface="Arial" panose="020B0604020202020204" pitchFamily="34" charset="0"/>
              <a:buChar char="•"/>
            </a:pPr>
            <a:r>
              <a:rPr lang="en-US" sz="2400" b="1" dirty="0">
                <a:latin typeface="Roboto Light"/>
                <a:cs typeface="Roboto Light"/>
              </a:rPr>
              <a:t>Never</a:t>
            </a:r>
            <a:r>
              <a:rPr lang="en-US" sz="2400" dirty="0">
                <a:latin typeface="Roboto Light"/>
                <a:cs typeface="Roboto Light"/>
              </a:rPr>
              <a:t> store passwords in your browser! Poor security!</a:t>
            </a:r>
          </a:p>
        </p:txBody>
      </p:sp>
    </p:spTree>
    <p:extLst>
      <p:ext uri="{BB962C8B-B14F-4D97-AF65-F5344CB8AC3E}">
        <p14:creationId xmlns:p14="http://schemas.microsoft.com/office/powerpoint/2010/main" val="393452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86700" cy="430887"/>
          </a:xfrm>
        </p:spPr>
        <p:txBody>
          <a:bodyPr/>
          <a:lstStyle/>
          <a:p>
            <a:r>
              <a:rPr lang="en-US" dirty="0">
                <a:latin typeface="Roboto Slab" pitchFamily="2" charset="0"/>
                <a:ea typeface="Roboto Slab" pitchFamily="2" charset="0"/>
              </a:rPr>
              <a:t>Don’t get caught “Phishing”!</a:t>
            </a:r>
          </a:p>
        </p:txBody>
      </p:sp>
      <p:sp>
        <p:nvSpPr>
          <p:cNvPr id="4" name="Content Placeholder 3"/>
          <p:cNvSpPr>
            <a:spLocks noGrp="1"/>
          </p:cNvSpPr>
          <p:nvPr>
            <p:ph idx="1"/>
          </p:nvPr>
        </p:nvSpPr>
        <p:spPr>
          <a:xfrm>
            <a:off x="2607093" y="1326806"/>
            <a:ext cx="6194701" cy="4769194"/>
          </a:xfrm>
        </p:spPr>
        <p:txBody>
          <a:bodyPr>
            <a:normAutofit/>
          </a:bodyPr>
          <a:lstStyle/>
          <a:p>
            <a:r>
              <a:rPr lang="en-US" sz="1900" b="1" dirty="0"/>
              <a:t>Social Engineering </a:t>
            </a:r>
            <a:r>
              <a:rPr lang="en-US" sz="1900" dirty="0"/>
              <a:t>- the use of deception to manipulate individuals into divulging confidential or personal information that may be used for fraudulent purposes.</a:t>
            </a:r>
          </a:p>
          <a:p>
            <a:pPr marL="0" indent="0">
              <a:buNone/>
            </a:pPr>
            <a:endParaRPr lang="en-US" sz="1900" dirty="0"/>
          </a:p>
          <a:p>
            <a:pPr marL="0" indent="0">
              <a:buNone/>
            </a:pPr>
            <a:r>
              <a:rPr lang="en-US" sz="1900" b="1" dirty="0"/>
              <a:t>Phishing</a:t>
            </a:r>
            <a:r>
              <a:rPr lang="en-US" sz="1900" dirty="0"/>
              <a:t> is a hacking technique that uses phony emails to trick users into</a:t>
            </a:r>
          </a:p>
          <a:p>
            <a:pPr marL="457200" indent="-457200">
              <a:buAutoNum type="alphaLcParenBoth"/>
            </a:pPr>
            <a:r>
              <a:rPr lang="en-US" sz="1900" dirty="0"/>
              <a:t>revealing sensitive account information (e.g., account password) and</a:t>
            </a:r>
          </a:p>
          <a:p>
            <a:pPr marL="457200" indent="-457200">
              <a:buAutoNum type="alphaLcParenBoth"/>
            </a:pPr>
            <a:r>
              <a:rPr lang="en-US" sz="1900" dirty="0"/>
              <a:t>installing malicious software (“malware”)</a:t>
            </a:r>
          </a:p>
          <a:p>
            <a:pPr marL="0" indent="0">
              <a:lnSpc>
                <a:spcPct val="100000"/>
              </a:lnSpc>
              <a:spcBef>
                <a:spcPts val="1600"/>
              </a:spcBef>
              <a:buNone/>
            </a:pPr>
            <a:r>
              <a:rPr lang="en-US" sz="1800" dirty="0"/>
              <a:t>EXAMPLE:</a:t>
            </a:r>
          </a:p>
          <a:p>
            <a:pPr marL="237744" indent="-192024">
              <a:lnSpc>
                <a:spcPct val="100000"/>
              </a:lnSpc>
              <a:spcBef>
                <a:spcPts val="400"/>
              </a:spcBef>
              <a:buFont typeface="Arial"/>
              <a:buChar char="•"/>
            </a:pPr>
            <a:r>
              <a:rPr lang="en-US" sz="1800" i="1" dirty="0"/>
              <a:t>“</a:t>
            </a:r>
            <a:r>
              <a:rPr lang="en-US" sz="1600" i="1" dirty="0">
                <a:solidFill>
                  <a:srgbClr val="0000EC"/>
                </a:solidFill>
              </a:rPr>
              <a:t>We suspect an unauthorized transaction on your account. To be sure your account has not been compromised, click the link below to confirm your identity.”</a:t>
            </a:r>
          </a:p>
          <a:p>
            <a:pPr marL="237744" indent="-192024">
              <a:lnSpc>
                <a:spcPct val="100000"/>
              </a:lnSpc>
              <a:spcBef>
                <a:spcPts val="400"/>
              </a:spcBef>
              <a:buFont typeface="Arial"/>
              <a:buChar char="•"/>
            </a:pPr>
            <a:r>
              <a:rPr lang="en-US" sz="1600" i="1" dirty="0">
                <a:solidFill>
                  <a:srgbClr val="0000EC"/>
                </a:solidFill>
              </a:rPr>
              <a:t>“You have won an Amazon gift card for being a loyal customer.”</a:t>
            </a:r>
            <a:endParaRPr lang="en-US" dirty="0">
              <a:solidFill>
                <a:srgbClr val="0000EC"/>
              </a:solidFill>
            </a:endParaRPr>
          </a:p>
          <a:p>
            <a:endParaRPr lang="en-US" dirty="0"/>
          </a:p>
        </p:txBody>
      </p:sp>
      <p:sp>
        <p:nvSpPr>
          <p:cNvPr id="7" name="Rectangle 6"/>
          <p:cNvSpPr/>
          <p:nvPr/>
        </p:nvSpPr>
        <p:spPr>
          <a:xfrm>
            <a:off x="0" y="5855760"/>
            <a:ext cx="9144000" cy="767557"/>
          </a:xfrm>
          <a:prstGeom prst="rect">
            <a:avLst/>
          </a:prstGeom>
          <a:solidFill>
            <a:srgbClr val="0000FF"/>
          </a:solidFill>
          <a:ln>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Roboto Slab Light"/>
                <a:cs typeface="Roboto Slab Light"/>
              </a:rPr>
              <a:t>Malware can steal more than your account information – </a:t>
            </a:r>
          </a:p>
          <a:p>
            <a:pPr algn="ctr"/>
            <a:r>
              <a:rPr lang="en-US" sz="2000" dirty="0">
                <a:solidFill>
                  <a:srgbClr val="FFFFFF"/>
                </a:solidFill>
                <a:latin typeface="Roboto Slab Light"/>
                <a:cs typeface="Roboto Slab Light"/>
              </a:rPr>
              <a:t>it can steal patient and organization information, too!</a:t>
            </a:r>
          </a:p>
        </p:txBody>
      </p:sp>
      <p:pic>
        <p:nvPicPr>
          <p:cNvPr id="3" name="Picture 2" descr="phish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2205" y="1183267"/>
            <a:ext cx="2264888" cy="3130526"/>
          </a:xfrm>
          <a:prstGeom prst="rect">
            <a:avLst/>
          </a:prstGeom>
        </p:spPr>
      </p:pic>
    </p:spTree>
    <p:extLst>
      <p:ext uri="{BB962C8B-B14F-4D97-AF65-F5344CB8AC3E}">
        <p14:creationId xmlns:p14="http://schemas.microsoft.com/office/powerpoint/2010/main" val="23770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16845</TotalTime>
  <Words>2950</Words>
  <Application>Microsoft Office PowerPoint</Application>
  <PresentationFormat>On-screen Show (4:3)</PresentationFormat>
  <Paragraphs>391</Paragraphs>
  <Slides>28</Slides>
  <Notes>28</Notes>
  <HiddenSlides>0</HiddenSlides>
  <MMClips>0</MMClips>
  <ScaleCrop>false</ScaleCrop>
  <HeadingPairs>
    <vt:vector size="8" baseType="variant">
      <vt:variant>
        <vt:lpstr>Fonts Used</vt:lpstr>
      </vt:variant>
      <vt:variant>
        <vt:i4>18</vt:i4>
      </vt:variant>
      <vt:variant>
        <vt:lpstr>Theme</vt:lpstr>
      </vt:variant>
      <vt:variant>
        <vt:i4>2</vt:i4>
      </vt:variant>
      <vt:variant>
        <vt:lpstr>Slide Titles</vt:lpstr>
      </vt:variant>
      <vt:variant>
        <vt:i4>28</vt:i4>
      </vt:variant>
      <vt:variant>
        <vt:lpstr>Custom Shows</vt:lpstr>
      </vt:variant>
      <vt:variant>
        <vt:i4>4</vt:i4>
      </vt:variant>
    </vt:vector>
  </HeadingPairs>
  <TitlesOfParts>
    <vt:vector size="52" baseType="lpstr">
      <vt:lpstr>Arial</vt:lpstr>
      <vt:lpstr>Arial Regular</vt:lpstr>
      <vt:lpstr>Calibri</vt:lpstr>
      <vt:lpstr>Century Gothic</vt:lpstr>
      <vt:lpstr>Corbel</vt:lpstr>
      <vt:lpstr>Franklin Gothic Book</vt:lpstr>
      <vt:lpstr>Impact</vt:lpstr>
      <vt:lpstr>Kozuka Gothic Pr6N B</vt:lpstr>
      <vt:lpstr>Roboto</vt:lpstr>
      <vt:lpstr>Roboto Light</vt:lpstr>
      <vt:lpstr>Roboto Regular</vt:lpstr>
      <vt:lpstr>Roboto Slab</vt:lpstr>
      <vt:lpstr>Roboto Slab Bold</vt:lpstr>
      <vt:lpstr>Roboto Slab Light</vt:lpstr>
      <vt:lpstr>Roboto Slab Regular</vt:lpstr>
      <vt:lpstr>Times New Roman</vt:lpstr>
      <vt:lpstr>Wingdings</vt:lpstr>
      <vt:lpstr>Wingdings 3</vt:lpstr>
      <vt:lpstr>Office Theme</vt:lpstr>
      <vt:lpstr>Ion Boardroom</vt:lpstr>
      <vt:lpstr>Cyber security basics and hardening your network </vt:lpstr>
      <vt:lpstr>Disclaimer</vt:lpstr>
      <vt:lpstr>PowerPoint Presentation</vt:lpstr>
      <vt:lpstr>PowerPoint Presentation</vt:lpstr>
      <vt:lpstr>Security Rule – General Requirements</vt:lpstr>
      <vt:lpstr>Technical Safeguards - Summary</vt:lpstr>
      <vt:lpstr>Common Cyber Threats</vt:lpstr>
      <vt:lpstr>Password Management</vt:lpstr>
      <vt:lpstr>Don’t get caught “Phishing”!</vt:lpstr>
      <vt:lpstr>Phishing Example</vt:lpstr>
      <vt:lpstr>More Phishing Examples</vt:lpstr>
      <vt:lpstr>Spear Phishing</vt:lpstr>
      <vt:lpstr>Malvertising</vt:lpstr>
      <vt:lpstr>Activities: Work vs. Personal</vt:lpstr>
      <vt:lpstr>Methods of Attack for Ransomware</vt:lpstr>
      <vt:lpstr>Insider Threats</vt:lpstr>
      <vt:lpstr>12 Signs you’ve been Hacked/Infected</vt:lpstr>
      <vt:lpstr>Suspect you’ve been Hacked/Infected?</vt:lpstr>
      <vt:lpstr>Hardening Your Human Firewall</vt:lpstr>
      <vt:lpstr>Hardening Your Systems</vt:lpstr>
      <vt:lpstr>Hardening Your Network</vt:lpstr>
      <vt:lpstr>PowerPoint Presentation</vt:lpstr>
      <vt:lpstr>Terminology: Vulnerability &amp; Threat</vt:lpstr>
      <vt:lpstr>Terminology: Risk</vt:lpstr>
      <vt:lpstr>Cyber Security Terminology - continued</vt:lpstr>
      <vt:lpstr>Cyber Security Terminology - continued</vt:lpstr>
      <vt:lpstr>More Social Engineering Attack Vectors</vt:lpstr>
      <vt:lpstr>Additional Phishing Precautions</vt:lpstr>
      <vt:lpstr>Client Show Full</vt:lpstr>
      <vt:lpstr>Client Brief</vt:lpstr>
      <vt:lpstr>Partner Full</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Felps</dc:creator>
  <cp:lastModifiedBy>Cathy Diehl</cp:lastModifiedBy>
  <cp:revision>491</cp:revision>
  <dcterms:created xsi:type="dcterms:W3CDTF">2018-02-06T13:56:17Z</dcterms:created>
  <dcterms:modified xsi:type="dcterms:W3CDTF">2019-09-27T15:14:45Z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2018-01-31T00:00:00Z</vt:filetime>
  </property>
  <property fmtid="{D5CDD505-2E9C-101B-9397-08002B2CF9AE}" pid="3" name="LastSaved">
    <vt:filetime>2018-02-06T00:00:00Z</vt:filetime>
  </property>
</Properties>
</file>